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28" r:id="rId2"/>
    <p:sldId id="299" r:id="rId3"/>
    <p:sldId id="303" r:id="rId4"/>
    <p:sldId id="300" r:id="rId5"/>
    <p:sldId id="302" r:id="rId6"/>
    <p:sldId id="257" r:id="rId7"/>
    <p:sldId id="256" r:id="rId8"/>
    <p:sldId id="258" r:id="rId9"/>
    <p:sldId id="259" r:id="rId10"/>
    <p:sldId id="260" r:id="rId11"/>
    <p:sldId id="272" r:id="rId12"/>
    <p:sldId id="261" r:id="rId13"/>
    <p:sldId id="262" r:id="rId14"/>
    <p:sldId id="263" r:id="rId15"/>
    <p:sldId id="304" r:id="rId16"/>
    <p:sldId id="305" r:id="rId17"/>
    <p:sldId id="312" r:id="rId18"/>
    <p:sldId id="313" r:id="rId19"/>
    <p:sldId id="264" r:id="rId20"/>
    <p:sldId id="308" r:id="rId21"/>
    <p:sldId id="309" r:id="rId22"/>
    <p:sldId id="310" r:id="rId23"/>
    <p:sldId id="311" r:id="rId24"/>
    <p:sldId id="265" r:id="rId25"/>
    <p:sldId id="266" r:id="rId26"/>
    <p:sldId id="267" r:id="rId27"/>
    <p:sldId id="268" r:id="rId28"/>
    <p:sldId id="269" r:id="rId29"/>
    <p:sldId id="274" r:id="rId30"/>
    <p:sldId id="314" r:id="rId31"/>
    <p:sldId id="275" r:id="rId32"/>
    <p:sldId id="315" r:id="rId33"/>
    <p:sldId id="276" r:id="rId34"/>
    <p:sldId id="316" r:id="rId35"/>
    <p:sldId id="270" r:id="rId36"/>
    <p:sldId id="271" r:id="rId37"/>
    <p:sldId id="273" r:id="rId38"/>
    <p:sldId id="277" r:id="rId39"/>
    <p:sldId id="278" r:id="rId40"/>
    <p:sldId id="279" r:id="rId41"/>
    <p:sldId id="280" r:id="rId42"/>
    <p:sldId id="281" r:id="rId43"/>
    <p:sldId id="282" r:id="rId44"/>
    <p:sldId id="283" r:id="rId45"/>
    <p:sldId id="284" r:id="rId46"/>
    <p:sldId id="285" r:id="rId47"/>
    <p:sldId id="317" r:id="rId48"/>
    <p:sldId id="287" r:id="rId49"/>
    <p:sldId id="288" r:id="rId50"/>
    <p:sldId id="318" r:id="rId51"/>
    <p:sldId id="289" r:id="rId52"/>
    <p:sldId id="319" r:id="rId53"/>
    <p:sldId id="290" r:id="rId54"/>
    <p:sldId id="320" r:id="rId55"/>
    <p:sldId id="291" r:id="rId56"/>
    <p:sldId id="321" r:id="rId57"/>
    <p:sldId id="292" r:id="rId58"/>
    <p:sldId id="322" r:id="rId59"/>
    <p:sldId id="293" r:id="rId60"/>
    <p:sldId id="323" r:id="rId61"/>
    <p:sldId id="294" r:id="rId62"/>
    <p:sldId id="324" r:id="rId63"/>
    <p:sldId id="295" r:id="rId64"/>
    <p:sldId id="325" r:id="rId65"/>
    <p:sldId id="296" r:id="rId66"/>
    <p:sldId id="326" r:id="rId67"/>
    <p:sldId id="297" r:id="rId68"/>
    <p:sldId id="327" r:id="rId69"/>
    <p:sldId id="286" r:id="rId70"/>
    <p:sldId id="329" r:id="rId7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παρασκευη λαμπιρη" initials="πλ" lastIdx="1" clrIdx="0">
    <p:extLst>
      <p:ext uri="{19B8F6BF-5375-455C-9EA6-DF929625EA0E}">
        <p15:presenceInfo xmlns:p15="http://schemas.microsoft.com/office/powerpoint/2012/main" xmlns="" userId="e29edc62a4b8da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78314-3CAC-4E7A-A37A-D08A3DB439F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33025D8-E6A0-44FD-ADA3-B02A765D94A1}">
      <dgm:prSet custT="1"/>
      <dgm:spPr/>
      <dgm:t>
        <a:bodyPr/>
        <a:lstStyle/>
        <a:p>
          <a:r>
            <a:rPr lang="el-GR" sz="2400" dirty="0"/>
            <a:t>Χώρος</a:t>
          </a:r>
          <a:r>
            <a:rPr lang="en-US" sz="2400" dirty="0"/>
            <a:t> </a:t>
          </a:r>
          <a:r>
            <a:rPr lang="el-GR" sz="2400" dirty="0"/>
            <a:t>αφήγησης:                   Μουσείο Πληροφορικής και Τηλεπικοινωνιών                    					     (ΜΠ&amp;Τ)</a:t>
          </a:r>
          <a:endParaRPr lang="en-US" sz="2400" dirty="0"/>
        </a:p>
      </dgm:t>
    </dgm:pt>
    <dgm:pt modelId="{73731C5B-D018-4447-AF01-9F4C0F82C248}" type="parTrans" cxnId="{85109CC0-B5D7-4CD4-BCE9-72C52EF8F062}">
      <dgm:prSet/>
      <dgm:spPr/>
      <dgm:t>
        <a:bodyPr/>
        <a:lstStyle/>
        <a:p>
          <a:endParaRPr lang="en-US"/>
        </a:p>
      </dgm:t>
    </dgm:pt>
    <dgm:pt modelId="{3FAD1A05-CBA7-4D96-B7F3-07AF08B97894}" type="sibTrans" cxnId="{85109CC0-B5D7-4CD4-BCE9-72C52EF8F062}">
      <dgm:prSet/>
      <dgm:spPr/>
      <dgm:t>
        <a:bodyPr/>
        <a:lstStyle/>
        <a:p>
          <a:endParaRPr lang="en-US"/>
        </a:p>
      </dgm:t>
    </dgm:pt>
    <dgm:pt modelId="{99BEC3A3-611D-4800-94C7-69FF0D31F462}">
      <dgm:prSet custT="1"/>
      <dgm:spPr/>
      <dgm:t>
        <a:bodyPr/>
        <a:lstStyle/>
        <a:p>
          <a:r>
            <a:rPr lang="el-GR" sz="2400" dirty="0"/>
            <a:t>Αφηγητής:</a:t>
          </a:r>
          <a:endParaRPr lang="en-US" sz="2400" dirty="0"/>
        </a:p>
      </dgm:t>
    </dgm:pt>
    <dgm:pt modelId="{847E7A7D-2EF2-4BE6-85DF-2D129C296D15}" type="parTrans" cxnId="{D1680980-1C7F-4172-B146-759EAC3055E4}">
      <dgm:prSet/>
      <dgm:spPr/>
      <dgm:t>
        <a:bodyPr/>
        <a:lstStyle/>
        <a:p>
          <a:endParaRPr lang="en-US"/>
        </a:p>
      </dgm:t>
    </dgm:pt>
    <dgm:pt modelId="{13D44B85-4C76-4E72-A407-95F6A0EEC6C0}" type="sibTrans" cxnId="{D1680980-1C7F-4172-B146-759EAC3055E4}">
      <dgm:prSet/>
      <dgm:spPr/>
      <dgm:t>
        <a:bodyPr/>
        <a:lstStyle/>
        <a:p>
          <a:endParaRPr lang="en-US"/>
        </a:p>
      </dgm:t>
    </dgm:pt>
    <dgm:pt modelId="{087B75B0-15B6-49D6-A45F-21B2D736EE71}">
      <dgm:prSet custT="1"/>
      <dgm:spPr/>
      <dgm:t>
        <a:bodyPr/>
        <a:lstStyle/>
        <a:p>
          <a:r>
            <a:rPr lang="el-GR" sz="1800" dirty="0"/>
            <a:t>φοιτητής πληροφορικής και τηλεπικοινωνιών ΕΚΠΑ</a:t>
          </a:r>
          <a:endParaRPr lang="en-US" sz="1800" dirty="0"/>
        </a:p>
      </dgm:t>
    </dgm:pt>
    <dgm:pt modelId="{CF2B19A6-49F3-420C-B749-757881B5E7C1}" type="parTrans" cxnId="{85D92058-BDE2-4605-B343-40151DC1DF82}">
      <dgm:prSet/>
      <dgm:spPr/>
      <dgm:t>
        <a:bodyPr/>
        <a:lstStyle/>
        <a:p>
          <a:endParaRPr lang="en-US"/>
        </a:p>
      </dgm:t>
    </dgm:pt>
    <dgm:pt modelId="{575F736D-6BFD-4D43-9688-D93CD05FEF63}" type="sibTrans" cxnId="{85D92058-BDE2-4605-B343-40151DC1DF82}">
      <dgm:prSet/>
      <dgm:spPr/>
      <dgm:t>
        <a:bodyPr/>
        <a:lstStyle/>
        <a:p>
          <a:endParaRPr lang="en-US"/>
        </a:p>
      </dgm:t>
    </dgm:pt>
    <dgm:pt modelId="{83C33471-AF7F-43E1-9C51-574F381FA713}">
      <dgm:prSet custT="1"/>
      <dgm:spPr/>
      <dgm:t>
        <a:bodyPr/>
        <a:lstStyle/>
        <a:p>
          <a:r>
            <a:rPr lang="el-GR" sz="1800" dirty="0"/>
            <a:t>21 χρονών</a:t>
          </a:r>
          <a:endParaRPr lang="en-US" sz="1800" dirty="0"/>
        </a:p>
      </dgm:t>
    </dgm:pt>
    <dgm:pt modelId="{EA446652-7A07-4B1A-88B2-3741B077570F}" type="parTrans" cxnId="{39D534E6-6811-450B-804A-125F61C5FDFA}">
      <dgm:prSet/>
      <dgm:spPr/>
      <dgm:t>
        <a:bodyPr/>
        <a:lstStyle/>
        <a:p>
          <a:endParaRPr lang="en-US"/>
        </a:p>
      </dgm:t>
    </dgm:pt>
    <dgm:pt modelId="{40B26501-DC7F-4A72-B74C-5C0D0DB795F4}" type="sibTrans" cxnId="{39D534E6-6811-450B-804A-125F61C5FDFA}">
      <dgm:prSet/>
      <dgm:spPr/>
      <dgm:t>
        <a:bodyPr/>
        <a:lstStyle/>
        <a:p>
          <a:endParaRPr lang="en-US"/>
        </a:p>
      </dgm:t>
    </dgm:pt>
    <dgm:pt modelId="{9FF41DFD-C6AA-4CDA-8DFF-A62E270485FA}">
      <dgm:prSet custT="1"/>
      <dgm:spPr/>
      <dgm:t>
        <a:bodyPr/>
        <a:lstStyle/>
        <a:p>
          <a:r>
            <a:rPr lang="el-GR" sz="1800" dirty="0"/>
            <a:t>με παρόμοιες εμπειρίες σε κινδύνους του Internet</a:t>
          </a:r>
          <a:endParaRPr lang="en-US" sz="1800" dirty="0"/>
        </a:p>
      </dgm:t>
    </dgm:pt>
    <dgm:pt modelId="{66154F52-88E5-4079-B07D-82B10A2B8484}" type="parTrans" cxnId="{D3077DDC-D09F-4B31-8550-334B64E3A708}">
      <dgm:prSet/>
      <dgm:spPr/>
      <dgm:t>
        <a:bodyPr/>
        <a:lstStyle/>
        <a:p>
          <a:endParaRPr lang="en-US"/>
        </a:p>
      </dgm:t>
    </dgm:pt>
    <dgm:pt modelId="{4AEA6587-9BD4-46AF-8C84-372997E3598E}" type="sibTrans" cxnId="{D3077DDC-D09F-4B31-8550-334B64E3A708}">
      <dgm:prSet/>
      <dgm:spPr/>
      <dgm:t>
        <a:bodyPr/>
        <a:lstStyle/>
        <a:p>
          <a:endParaRPr lang="en-US"/>
        </a:p>
      </dgm:t>
    </dgm:pt>
    <dgm:pt modelId="{6108B024-3FEA-4AB5-86B4-D1A7DA26E5CF}">
      <dgm:prSet custT="1"/>
      <dgm:spPr/>
      <dgm:t>
        <a:bodyPr/>
        <a:lstStyle/>
        <a:p>
          <a:pPr algn="ctr"/>
          <a:r>
            <a:rPr lang="el-GR" sz="2000" dirty="0"/>
            <a:t>Η αφήγηση έχει σχεδιαστεί για δύο χρήστες, δηλαδή για συνεργατική εμπειρία και θα χρησιμοποιηθεί μία (κοινή) συσκευή με</a:t>
          </a:r>
          <a:r>
            <a:rPr lang="it-IT" sz="2000" dirty="0"/>
            <a:t> </a:t>
          </a:r>
          <a:r>
            <a:rPr lang="el-GR" sz="2000" dirty="0"/>
            <a:t>ακουστικά </a:t>
          </a:r>
          <a:r>
            <a:rPr lang="en-US" sz="2000" dirty="0"/>
            <a:t>splitter.</a:t>
          </a:r>
          <a:r>
            <a:rPr lang="el-GR" sz="2000" dirty="0"/>
            <a:t> </a:t>
          </a:r>
          <a:endParaRPr lang="en-US" sz="2000" dirty="0"/>
        </a:p>
      </dgm:t>
    </dgm:pt>
    <dgm:pt modelId="{55B5FD18-C81C-4C8A-A796-F96A9168C4BB}" type="parTrans" cxnId="{09311A8A-DE56-4FE5-BB59-5F3747EDA4C6}">
      <dgm:prSet/>
      <dgm:spPr/>
      <dgm:t>
        <a:bodyPr/>
        <a:lstStyle/>
        <a:p>
          <a:endParaRPr lang="en-US"/>
        </a:p>
      </dgm:t>
    </dgm:pt>
    <dgm:pt modelId="{A11832ED-4C36-42D3-82B0-F06BE781C321}" type="sibTrans" cxnId="{09311A8A-DE56-4FE5-BB59-5F3747EDA4C6}">
      <dgm:prSet/>
      <dgm:spPr/>
      <dgm:t>
        <a:bodyPr/>
        <a:lstStyle/>
        <a:p>
          <a:endParaRPr lang="en-US"/>
        </a:p>
      </dgm:t>
    </dgm:pt>
    <dgm:pt modelId="{AEBBDF23-26E8-4DE7-B847-609C100C4ED9}" type="pres">
      <dgm:prSet presAssocID="{1CA78314-3CAC-4E7A-A37A-D08A3DB439F8}" presName="vert0" presStyleCnt="0">
        <dgm:presLayoutVars>
          <dgm:dir/>
          <dgm:animOne val="branch"/>
          <dgm:animLvl val="lvl"/>
        </dgm:presLayoutVars>
      </dgm:prSet>
      <dgm:spPr/>
      <dgm:t>
        <a:bodyPr/>
        <a:lstStyle/>
        <a:p>
          <a:endParaRPr lang="el-GR"/>
        </a:p>
      </dgm:t>
    </dgm:pt>
    <dgm:pt modelId="{4856A5D3-9677-4F64-9F94-4BBF9E2AE421}" type="pres">
      <dgm:prSet presAssocID="{833025D8-E6A0-44FD-ADA3-B02A765D94A1}" presName="thickLine" presStyleLbl="alignNode1" presStyleIdx="0" presStyleCnt="3"/>
      <dgm:spPr/>
    </dgm:pt>
    <dgm:pt modelId="{D3C8712A-1C58-44AD-BE8E-D8B7F110BE75}" type="pres">
      <dgm:prSet presAssocID="{833025D8-E6A0-44FD-ADA3-B02A765D94A1}" presName="horz1" presStyleCnt="0"/>
      <dgm:spPr/>
    </dgm:pt>
    <dgm:pt modelId="{5760B4D0-DC7E-4F8B-B40D-98ABB7606E0F}" type="pres">
      <dgm:prSet presAssocID="{833025D8-E6A0-44FD-ADA3-B02A765D94A1}" presName="tx1" presStyleLbl="revTx" presStyleIdx="0" presStyleCnt="6" custScaleX="500000"/>
      <dgm:spPr/>
      <dgm:t>
        <a:bodyPr/>
        <a:lstStyle/>
        <a:p>
          <a:endParaRPr lang="el-GR"/>
        </a:p>
      </dgm:t>
    </dgm:pt>
    <dgm:pt modelId="{9E06C9DF-AF0D-471E-AD48-DFB655F60FDF}" type="pres">
      <dgm:prSet presAssocID="{833025D8-E6A0-44FD-ADA3-B02A765D94A1}" presName="vert1" presStyleCnt="0"/>
      <dgm:spPr/>
    </dgm:pt>
    <dgm:pt modelId="{9E0F4093-5176-4FBE-AAA3-1E9A92FE167D}" type="pres">
      <dgm:prSet presAssocID="{99BEC3A3-611D-4800-94C7-69FF0D31F462}" presName="thickLine" presStyleLbl="alignNode1" presStyleIdx="1" presStyleCnt="3"/>
      <dgm:spPr/>
    </dgm:pt>
    <dgm:pt modelId="{5F7C1E4E-9F1F-4201-AA60-F326E8B186AF}" type="pres">
      <dgm:prSet presAssocID="{99BEC3A3-611D-4800-94C7-69FF0D31F462}" presName="horz1" presStyleCnt="0"/>
      <dgm:spPr/>
    </dgm:pt>
    <dgm:pt modelId="{B175EC79-C880-4F9F-884F-D4943579F7BC}" type="pres">
      <dgm:prSet presAssocID="{99BEC3A3-611D-4800-94C7-69FF0D31F462}" presName="tx1" presStyleLbl="revTx" presStyleIdx="1" presStyleCnt="6"/>
      <dgm:spPr/>
      <dgm:t>
        <a:bodyPr/>
        <a:lstStyle/>
        <a:p>
          <a:endParaRPr lang="el-GR"/>
        </a:p>
      </dgm:t>
    </dgm:pt>
    <dgm:pt modelId="{D13059DD-D867-45C4-99AB-06C71D75CE3C}" type="pres">
      <dgm:prSet presAssocID="{99BEC3A3-611D-4800-94C7-69FF0D31F462}" presName="vert1" presStyleCnt="0"/>
      <dgm:spPr/>
    </dgm:pt>
    <dgm:pt modelId="{BF57EE59-BEC8-4C4A-96B0-F4E7752AC067}" type="pres">
      <dgm:prSet presAssocID="{087B75B0-15B6-49D6-A45F-21B2D736EE71}" presName="vertSpace2a" presStyleCnt="0"/>
      <dgm:spPr/>
    </dgm:pt>
    <dgm:pt modelId="{346F22F9-79D8-49E2-AB69-E74A8FB53DAE}" type="pres">
      <dgm:prSet presAssocID="{087B75B0-15B6-49D6-A45F-21B2D736EE71}" presName="horz2" presStyleCnt="0"/>
      <dgm:spPr/>
    </dgm:pt>
    <dgm:pt modelId="{060CF0D8-75FE-420C-A0D3-D10FDC767B6A}" type="pres">
      <dgm:prSet presAssocID="{087B75B0-15B6-49D6-A45F-21B2D736EE71}" presName="horzSpace2" presStyleCnt="0"/>
      <dgm:spPr/>
    </dgm:pt>
    <dgm:pt modelId="{D93FC06E-AB41-42BA-B592-F38DD9957AB9}" type="pres">
      <dgm:prSet presAssocID="{087B75B0-15B6-49D6-A45F-21B2D736EE71}" presName="tx2" presStyleLbl="revTx" presStyleIdx="2" presStyleCnt="6"/>
      <dgm:spPr/>
      <dgm:t>
        <a:bodyPr/>
        <a:lstStyle/>
        <a:p>
          <a:endParaRPr lang="el-GR"/>
        </a:p>
      </dgm:t>
    </dgm:pt>
    <dgm:pt modelId="{9A52E224-0975-41A4-B725-D08AB6A73139}" type="pres">
      <dgm:prSet presAssocID="{087B75B0-15B6-49D6-A45F-21B2D736EE71}" presName="vert2" presStyleCnt="0"/>
      <dgm:spPr/>
    </dgm:pt>
    <dgm:pt modelId="{142AF260-6C2C-4D4E-A9C1-AC2F27A24CFF}" type="pres">
      <dgm:prSet presAssocID="{087B75B0-15B6-49D6-A45F-21B2D736EE71}" presName="thinLine2b" presStyleLbl="callout" presStyleIdx="0" presStyleCnt="3"/>
      <dgm:spPr/>
    </dgm:pt>
    <dgm:pt modelId="{9A19B676-7E15-45A5-873C-BEDC2CF0501D}" type="pres">
      <dgm:prSet presAssocID="{087B75B0-15B6-49D6-A45F-21B2D736EE71}" presName="vertSpace2b" presStyleCnt="0"/>
      <dgm:spPr/>
    </dgm:pt>
    <dgm:pt modelId="{C609667B-EB13-4CB9-A457-4E611EA88E29}" type="pres">
      <dgm:prSet presAssocID="{83C33471-AF7F-43E1-9C51-574F381FA713}" presName="horz2" presStyleCnt="0"/>
      <dgm:spPr/>
    </dgm:pt>
    <dgm:pt modelId="{B1D63A24-D8EE-4CB8-8548-43F28D6F988C}" type="pres">
      <dgm:prSet presAssocID="{83C33471-AF7F-43E1-9C51-574F381FA713}" presName="horzSpace2" presStyleCnt="0"/>
      <dgm:spPr/>
    </dgm:pt>
    <dgm:pt modelId="{5A6A078C-4C4C-4A14-85EF-4B05DE368475}" type="pres">
      <dgm:prSet presAssocID="{83C33471-AF7F-43E1-9C51-574F381FA713}" presName="tx2" presStyleLbl="revTx" presStyleIdx="3" presStyleCnt="6"/>
      <dgm:spPr/>
      <dgm:t>
        <a:bodyPr/>
        <a:lstStyle/>
        <a:p>
          <a:endParaRPr lang="el-GR"/>
        </a:p>
      </dgm:t>
    </dgm:pt>
    <dgm:pt modelId="{6E61AC9D-95DA-4E43-9150-52442BB91C4B}" type="pres">
      <dgm:prSet presAssocID="{83C33471-AF7F-43E1-9C51-574F381FA713}" presName="vert2" presStyleCnt="0"/>
      <dgm:spPr/>
    </dgm:pt>
    <dgm:pt modelId="{941CED32-A56A-4155-8A5D-8228C1FCDA1B}" type="pres">
      <dgm:prSet presAssocID="{83C33471-AF7F-43E1-9C51-574F381FA713}" presName="thinLine2b" presStyleLbl="callout" presStyleIdx="1" presStyleCnt="3"/>
      <dgm:spPr/>
    </dgm:pt>
    <dgm:pt modelId="{53986D79-FDB1-4AAD-B017-C18D4EF77DB6}" type="pres">
      <dgm:prSet presAssocID="{83C33471-AF7F-43E1-9C51-574F381FA713}" presName="vertSpace2b" presStyleCnt="0"/>
      <dgm:spPr/>
    </dgm:pt>
    <dgm:pt modelId="{0177DFB9-D354-4B5A-8E20-B25B5A3FF479}" type="pres">
      <dgm:prSet presAssocID="{9FF41DFD-C6AA-4CDA-8DFF-A62E270485FA}" presName="horz2" presStyleCnt="0"/>
      <dgm:spPr/>
    </dgm:pt>
    <dgm:pt modelId="{95D6304A-FC13-4D71-93FF-245FD5C2802E}" type="pres">
      <dgm:prSet presAssocID="{9FF41DFD-C6AA-4CDA-8DFF-A62E270485FA}" presName="horzSpace2" presStyleCnt="0"/>
      <dgm:spPr/>
    </dgm:pt>
    <dgm:pt modelId="{C5C6E5B7-509A-4C28-88C6-2E97A346A299}" type="pres">
      <dgm:prSet presAssocID="{9FF41DFD-C6AA-4CDA-8DFF-A62E270485FA}" presName="tx2" presStyleLbl="revTx" presStyleIdx="4" presStyleCnt="6"/>
      <dgm:spPr/>
      <dgm:t>
        <a:bodyPr/>
        <a:lstStyle/>
        <a:p>
          <a:endParaRPr lang="el-GR"/>
        </a:p>
      </dgm:t>
    </dgm:pt>
    <dgm:pt modelId="{1416A6AE-C478-443B-8A5E-65A79E100915}" type="pres">
      <dgm:prSet presAssocID="{9FF41DFD-C6AA-4CDA-8DFF-A62E270485FA}" presName="vert2" presStyleCnt="0"/>
      <dgm:spPr/>
    </dgm:pt>
    <dgm:pt modelId="{E025046F-0BCE-4136-A9CF-135ADBA1378E}" type="pres">
      <dgm:prSet presAssocID="{9FF41DFD-C6AA-4CDA-8DFF-A62E270485FA}" presName="thinLine2b" presStyleLbl="callout" presStyleIdx="2" presStyleCnt="3"/>
      <dgm:spPr/>
    </dgm:pt>
    <dgm:pt modelId="{6B3F099B-4460-4CB1-8E98-C23FC3C9A415}" type="pres">
      <dgm:prSet presAssocID="{9FF41DFD-C6AA-4CDA-8DFF-A62E270485FA}" presName="vertSpace2b" presStyleCnt="0"/>
      <dgm:spPr/>
    </dgm:pt>
    <dgm:pt modelId="{156388ED-287A-460D-B545-0A125C1946AF}" type="pres">
      <dgm:prSet presAssocID="{6108B024-3FEA-4AB5-86B4-D1A7DA26E5CF}" presName="thickLine" presStyleLbl="alignNode1" presStyleIdx="2" presStyleCnt="3"/>
      <dgm:spPr/>
    </dgm:pt>
    <dgm:pt modelId="{2414BFB6-E0C0-44FE-8E52-592E3D609EA1}" type="pres">
      <dgm:prSet presAssocID="{6108B024-3FEA-4AB5-86B4-D1A7DA26E5CF}" presName="horz1" presStyleCnt="0"/>
      <dgm:spPr/>
    </dgm:pt>
    <dgm:pt modelId="{A97C66FA-7BBA-404E-B230-2613CFD9DA33}" type="pres">
      <dgm:prSet presAssocID="{6108B024-3FEA-4AB5-86B4-D1A7DA26E5CF}" presName="tx1" presStyleLbl="revTx" presStyleIdx="5" presStyleCnt="6" custScaleX="431836" custLinFactNeighborX="34524" custLinFactNeighborY="-747"/>
      <dgm:spPr/>
      <dgm:t>
        <a:bodyPr/>
        <a:lstStyle/>
        <a:p>
          <a:endParaRPr lang="el-GR"/>
        </a:p>
      </dgm:t>
    </dgm:pt>
    <dgm:pt modelId="{21B0D110-11D0-43F0-9957-864C31D51591}" type="pres">
      <dgm:prSet presAssocID="{6108B024-3FEA-4AB5-86B4-D1A7DA26E5CF}" presName="vert1" presStyleCnt="0"/>
      <dgm:spPr/>
    </dgm:pt>
  </dgm:ptLst>
  <dgm:cxnLst>
    <dgm:cxn modelId="{B3498695-490A-478A-85CC-1375E7693684}" type="presOf" srcId="{833025D8-E6A0-44FD-ADA3-B02A765D94A1}" destId="{5760B4D0-DC7E-4F8B-B40D-98ABB7606E0F}" srcOrd="0" destOrd="0" presId="urn:microsoft.com/office/officeart/2008/layout/LinedList"/>
    <dgm:cxn modelId="{28DAC9C2-6595-40BB-B1A4-432E3ACABAE0}" type="presOf" srcId="{087B75B0-15B6-49D6-A45F-21B2D736EE71}" destId="{D93FC06E-AB41-42BA-B592-F38DD9957AB9}" srcOrd="0" destOrd="0" presId="urn:microsoft.com/office/officeart/2008/layout/LinedList"/>
    <dgm:cxn modelId="{752670BF-2B98-447C-849E-10D5814FD989}" type="presOf" srcId="{6108B024-3FEA-4AB5-86B4-D1A7DA26E5CF}" destId="{A97C66FA-7BBA-404E-B230-2613CFD9DA33}" srcOrd="0" destOrd="0" presId="urn:microsoft.com/office/officeart/2008/layout/LinedList"/>
    <dgm:cxn modelId="{5D21B39F-2FD6-4E09-8C74-9290F5AD439D}" type="presOf" srcId="{99BEC3A3-611D-4800-94C7-69FF0D31F462}" destId="{B175EC79-C880-4F9F-884F-D4943579F7BC}" srcOrd="0" destOrd="0" presId="urn:microsoft.com/office/officeart/2008/layout/LinedList"/>
    <dgm:cxn modelId="{D1680980-1C7F-4172-B146-759EAC3055E4}" srcId="{1CA78314-3CAC-4E7A-A37A-D08A3DB439F8}" destId="{99BEC3A3-611D-4800-94C7-69FF0D31F462}" srcOrd="1" destOrd="0" parTransId="{847E7A7D-2EF2-4BE6-85DF-2D129C296D15}" sibTransId="{13D44B85-4C76-4E72-A407-95F6A0EEC6C0}"/>
    <dgm:cxn modelId="{39D534E6-6811-450B-804A-125F61C5FDFA}" srcId="{99BEC3A3-611D-4800-94C7-69FF0D31F462}" destId="{83C33471-AF7F-43E1-9C51-574F381FA713}" srcOrd="1" destOrd="0" parTransId="{EA446652-7A07-4B1A-88B2-3741B077570F}" sibTransId="{40B26501-DC7F-4A72-B74C-5C0D0DB795F4}"/>
    <dgm:cxn modelId="{85D92058-BDE2-4605-B343-40151DC1DF82}" srcId="{99BEC3A3-611D-4800-94C7-69FF0D31F462}" destId="{087B75B0-15B6-49D6-A45F-21B2D736EE71}" srcOrd="0" destOrd="0" parTransId="{CF2B19A6-49F3-420C-B749-757881B5E7C1}" sibTransId="{575F736D-6BFD-4D43-9688-D93CD05FEF63}"/>
    <dgm:cxn modelId="{85109CC0-B5D7-4CD4-BCE9-72C52EF8F062}" srcId="{1CA78314-3CAC-4E7A-A37A-D08A3DB439F8}" destId="{833025D8-E6A0-44FD-ADA3-B02A765D94A1}" srcOrd="0" destOrd="0" parTransId="{73731C5B-D018-4447-AF01-9F4C0F82C248}" sibTransId="{3FAD1A05-CBA7-4D96-B7F3-07AF08B97894}"/>
    <dgm:cxn modelId="{17AD0F3D-F51A-498E-A6D5-68227A74E7BA}" type="presOf" srcId="{9FF41DFD-C6AA-4CDA-8DFF-A62E270485FA}" destId="{C5C6E5B7-509A-4C28-88C6-2E97A346A299}" srcOrd="0" destOrd="0" presId="urn:microsoft.com/office/officeart/2008/layout/LinedList"/>
    <dgm:cxn modelId="{6E133C84-36CA-48AA-97A4-F9CA04501BF4}" type="presOf" srcId="{83C33471-AF7F-43E1-9C51-574F381FA713}" destId="{5A6A078C-4C4C-4A14-85EF-4B05DE368475}" srcOrd="0" destOrd="0" presId="urn:microsoft.com/office/officeart/2008/layout/LinedList"/>
    <dgm:cxn modelId="{FFD197C0-4D6B-4D80-A2B3-161AE32E1223}" type="presOf" srcId="{1CA78314-3CAC-4E7A-A37A-D08A3DB439F8}" destId="{AEBBDF23-26E8-4DE7-B847-609C100C4ED9}" srcOrd="0" destOrd="0" presId="urn:microsoft.com/office/officeart/2008/layout/LinedList"/>
    <dgm:cxn modelId="{09311A8A-DE56-4FE5-BB59-5F3747EDA4C6}" srcId="{1CA78314-3CAC-4E7A-A37A-D08A3DB439F8}" destId="{6108B024-3FEA-4AB5-86B4-D1A7DA26E5CF}" srcOrd="2" destOrd="0" parTransId="{55B5FD18-C81C-4C8A-A796-F96A9168C4BB}" sibTransId="{A11832ED-4C36-42D3-82B0-F06BE781C321}"/>
    <dgm:cxn modelId="{D3077DDC-D09F-4B31-8550-334B64E3A708}" srcId="{99BEC3A3-611D-4800-94C7-69FF0D31F462}" destId="{9FF41DFD-C6AA-4CDA-8DFF-A62E270485FA}" srcOrd="2" destOrd="0" parTransId="{66154F52-88E5-4079-B07D-82B10A2B8484}" sibTransId="{4AEA6587-9BD4-46AF-8C84-372997E3598E}"/>
    <dgm:cxn modelId="{216F6C92-0C65-44EB-9994-7C31FA4DD6AD}" type="presParOf" srcId="{AEBBDF23-26E8-4DE7-B847-609C100C4ED9}" destId="{4856A5D3-9677-4F64-9F94-4BBF9E2AE421}" srcOrd="0" destOrd="0" presId="urn:microsoft.com/office/officeart/2008/layout/LinedList"/>
    <dgm:cxn modelId="{FE2453B3-F9F1-49DF-B0EB-77DD2CB81597}" type="presParOf" srcId="{AEBBDF23-26E8-4DE7-B847-609C100C4ED9}" destId="{D3C8712A-1C58-44AD-BE8E-D8B7F110BE75}" srcOrd="1" destOrd="0" presId="urn:microsoft.com/office/officeart/2008/layout/LinedList"/>
    <dgm:cxn modelId="{57FCFACC-B819-4A4B-B5FF-C6D9CFC4CB09}" type="presParOf" srcId="{D3C8712A-1C58-44AD-BE8E-D8B7F110BE75}" destId="{5760B4D0-DC7E-4F8B-B40D-98ABB7606E0F}" srcOrd="0" destOrd="0" presId="urn:microsoft.com/office/officeart/2008/layout/LinedList"/>
    <dgm:cxn modelId="{F195847F-0D86-4FDA-8F7B-69E2A0F4070A}" type="presParOf" srcId="{D3C8712A-1C58-44AD-BE8E-D8B7F110BE75}" destId="{9E06C9DF-AF0D-471E-AD48-DFB655F60FDF}" srcOrd="1" destOrd="0" presId="urn:microsoft.com/office/officeart/2008/layout/LinedList"/>
    <dgm:cxn modelId="{F67AAE27-87C7-4669-908F-5FDA8224481C}" type="presParOf" srcId="{AEBBDF23-26E8-4DE7-B847-609C100C4ED9}" destId="{9E0F4093-5176-4FBE-AAA3-1E9A92FE167D}" srcOrd="2" destOrd="0" presId="urn:microsoft.com/office/officeart/2008/layout/LinedList"/>
    <dgm:cxn modelId="{C4D775D1-F8EE-4B39-B226-064B34D6A2FD}" type="presParOf" srcId="{AEBBDF23-26E8-4DE7-B847-609C100C4ED9}" destId="{5F7C1E4E-9F1F-4201-AA60-F326E8B186AF}" srcOrd="3" destOrd="0" presId="urn:microsoft.com/office/officeart/2008/layout/LinedList"/>
    <dgm:cxn modelId="{A3DDDE3E-A101-465E-9EAD-033D24E7C65E}" type="presParOf" srcId="{5F7C1E4E-9F1F-4201-AA60-F326E8B186AF}" destId="{B175EC79-C880-4F9F-884F-D4943579F7BC}" srcOrd="0" destOrd="0" presId="urn:microsoft.com/office/officeart/2008/layout/LinedList"/>
    <dgm:cxn modelId="{8987E98E-2FF4-4152-AD3E-779E4B409D86}" type="presParOf" srcId="{5F7C1E4E-9F1F-4201-AA60-F326E8B186AF}" destId="{D13059DD-D867-45C4-99AB-06C71D75CE3C}" srcOrd="1" destOrd="0" presId="urn:microsoft.com/office/officeart/2008/layout/LinedList"/>
    <dgm:cxn modelId="{8E20C2E1-7157-4C84-9039-77D3606599B2}" type="presParOf" srcId="{D13059DD-D867-45C4-99AB-06C71D75CE3C}" destId="{BF57EE59-BEC8-4C4A-96B0-F4E7752AC067}" srcOrd="0" destOrd="0" presId="urn:microsoft.com/office/officeart/2008/layout/LinedList"/>
    <dgm:cxn modelId="{78927E1B-A818-4AD2-8F06-6A54A812BE13}" type="presParOf" srcId="{D13059DD-D867-45C4-99AB-06C71D75CE3C}" destId="{346F22F9-79D8-49E2-AB69-E74A8FB53DAE}" srcOrd="1" destOrd="0" presId="urn:microsoft.com/office/officeart/2008/layout/LinedList"/>
    <dgm:cxn modelId="{2945E478-3330-4375-8D65-A2283B6D18A6}" type="presParOf" srcId="{346F22F9-79D8-49E2-AB69-E74A8FB53DAE}" destId="{060CF0D8-75FE-420C-A0D3-D10FDC767B6A}" srcOrd="0" destOrd="0" presId="urn:microsoft.com/office/officeart/2008/layout/LinedList"/>
    <dgm:cxn modelId="{A1BDEE4E-2EFB-4F78-A3AE-33D6991D79EC}" type="presParOf" srcId="{346F22F9-79D8-49E2-AB69-E74A8FB53DAE}" destId="{D93FC06E-AB41-42BA-B592-F38DD9957AB9}" srcOrd="1" destOrd="0" presId="urn:microsoft.com/office/officeart/2008/layout/LinedList"/>
    <dgm:cxn modelId="{D37B0574-F3D2-4269-9D1E-763B76B9CB7B}" type="presParOf" srcId="{346F22F9-79D8-49E2-AB69-E74A8FB53DAE}" destId="{9A52E224-0975-41A4-B725-D08AB6A73139}" srcOrd="2" destOrd="0" presId="urn:microsoft.com/office/officeart/2008/layout/LinedList"/>
    <dgm:cxn modelId="{1F54D78C-2226-44ED-A994-A286E88E5125}" type="presParOf" srcId="{D13059DD-D867-45C4-99AB-06C71D75CE3C}" destId="{142AF260-6C2C-4D4E-A9C1-AC2F27A24CFF}" srcOrd="2" destOrd="0" presId="urn:microsoft.com/office/officeart/2008/layout/LinedList"/>
    <dgm:cxn modelId="{0953C72F-0913-40DC-B511-5B4E0FEB4AE3}" type="presParOf" srcId="{D13059DD-D867-45C4-99AB-06C71D75CE3C}" destId="{9A19B676-7E15-45A5-873C-BEDC2CF0501D}" srcOrd="3" destOrd="0" presId="urn:microsoft.com/office/officeart/2008/layout/LinedList"/>
    <dgm:cxn modelId="{7D65C8DB-FAC6-4338-A463-41E864E254B5}" type="presParOf" srcId="{D13059DD-D867-45C4-99AB-06C71D75CE3C}" destId="{C609667B-EB13-4CB9-A457-4E611EA88E29}" srcOrd="4" destOrd="0" presId="urn:microsoft.com/office/officeart/2008/layout/LinedList"/>
    <dgm:cxn modelId="{B3123FF2-F035-4FFC-AA8D-722A31CCA0C1}" type="presParOf" srcId="{C609667B-EB13-4CB9-A457-4E611EA88E29}" destId="{B1D63A24-D8EE-4CB8-8548-43F28D6F988C}" srcOrd="0" destOrd="0" presId="urn:microsoft.com/office/officeart/2008/layout/LinedList"/>
    <dgm:cxn modelId="{FE8048AD-1F02-4946-8797-13DB1AF9D487}" type="presParOf" srcId="{C609667B-EB13-4CB9-A457-4E611EA88E29}" destId="{5A6A078C-4C4C-4A14-85EF-4B05DE368475}" srcOrd="1" destOrd="0" presId="urn:microsoft.com/office/officeart/2008/layout/LinedList"/>
    <dgm:cxn modelId="{14587117-FB78-45BB-86F3-13AF83A5A917}" type="presParOf" srcId="{C609667B-EB13-4CB9-A457-4E611EA88E29}" destId="{6E61AC9D-95DA-4E43-9150-52442BB91C4B}" srcOrd="2" destOrd="0" presId="urn:microsoft.com/office/officeart/2008/layout/LinedList"/>
    <dgm:cxn modelId="{76B8273D-B126-430D-ADDA-15DD5DFC56BB}" type="presParOf" srcId="{D13059DD-D867-45C4-99AB-06C71D75CE3C}" destId="{941CED32-A56A-4155-8A5D-8228C1FCDA1B}" srcOrd="5" destOrd="0" presId="urn:microsoft.com/office/officeart/2008/layout/LinedList"/>
    <dgm:cxn modelId="{2BB937F9-B612-4CC6-B3F6-B26294F7589B}" type="presParOf" srcId="{D13059DD-D867-45C4-99AB-06C71D75CE3C}" destId="{53986D79-FDB1-4AAD-B017-C18D4EF77DB6}" srcOrd="6" destOrd="0" presId="urn:microsoft.com/office/officeart/2008/layout/LinedList"/>
    <dgm:cxn modelId="{09BE6068-99D1-4821-9390-C321CDBE328A}" type="presParOf" srcId="{D13059DD-D867-45C4-99AB-06C71D75CE3C}" destId="{0177DFB9-D354-4B5A-8E20-B25B5A3FF479}" srcOrd="7" destOrd="0" presId="urn:microsoft.com/office/officeart/2008/layout/LinedList"/>
    <dgm:cxn modelId="{20C15344-8465-4902-8107-EA971B9535A4}" type="presParOf" srcId="{0177DFB9-D354-4B5A-8E20-B25B5A3FF479}" destId="{95D6304A-FC13-4D71-93FF-245FD5C2802E}" srcOrd="0" destOrd="0" presId="urn:microsoft.com/office/officeart/2008/layout/LinedList"/>
    <dgm:cxn modelId="{699220C5-B267-4FCE-9E0E-F2658957E322}" type="presParOf" srcId="{0177DFB9-D354-4B5A-8E20-B25B5A3FF479}" destId="{C5C6E5B7-509A-4C28-88C6-2E97A346A299}" srcOrd="1" destOrd="0" presId="urn:microsoft.com/office/officeart/2008/layout/LinedList"/>
    <dgm:cxn modelId="{2E0D3ADF-00F5-4111-9BEC-D15C4044C541}" type="presParOf" srcId="{0177DFB9-D354-4B5A-8E20-B25B5A3FF479}" destId="{1416A6AE-C478-443B-8A5E-65A79E100915}" srcOrd="2" destOrd="0" presId="urn:microsoft.com/office/officeart/2008/layout/LinedList"/>
    <dgm:cxn modelId="{EC34F402-CDD1-49EB-AD20-122137DC3F57}" type="presParOf" srcId="{D13059DD-D867-45C4-99AB-06C71D75CE3C}" destId="{E025046F-0BCE-4136-A9CF-135ADBA1378E}" srcOrd="8" destOrd="0" presId="urn:microsoft.com/office/officeart/2008/layout/LinedList"/>
    <dgm:cxn modelId="{D9DAD047-49B3-4B68-9FDC-2DA671894326}" type="presParOf" srcId="{D13059DD-D867-45C4-99AB-06C71D75CE3C}" destId="{6B3F099B-4460-4CB1-8E98-C23FC3C9A415}" srcOrd="9" destOrd="0" presId="urn:microsoft.com/office/officeart/2008/layout/LinedList"/>
    <dgm:cxn modelId="{F81109C9-E2A2-4347-8067-0627796A6C88}" type="presParOf" srcId="{AEBBDF23-26E8-4DE7-B847-609C100C4ED9}" destId="{156388ED-287A-460D-B545-0A125C1946AF}" srcOrd="4" destOrd="0" presId="urn:microsoft.com/office/officeart/2008/layout/LinedList"/>
    <dgm:cxn modelId="{5AC7030B-D11D-4D0C-A41A-146A4B70D9A9}" type="presParOf" srcId="{AEBBDF23-26E8-4DE7-B847-609C100C4ED9}" destId="{2414BFB6-E0C0-44FE-8E52-592E3D609EA1}" srcOrd="5" destOrd="0" presId="urn:microsoft.com/office/officeart/2008/layout/LinedList"/>
    <dgm:cxn modelId="{8BD0EEE1-3999-477C-AB4F-9BD93F096DF6}" type="presParOf" srcId="{2414BFB6-E0C0-44FE-8E52-592E3D609EA1}" destId="{A97C66FA-7BBA-404E-B230-2613CFD9DA33}" srcOrd="0" destOrd="0" presId="urn:microsoft.com/office/officeart/2008/layout/LinedList"/>
    <dgm:cxn modelId="{38494891-A721-4669-865D-F27CEFAEDB99}" type="presParOf" srcId="{2414BFB6-E0C0-44FE-8E52-592E3D609EA1}" destId="{21B0D110-11D0-43F0-9957-864C31D51591}"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6A5D3-9677-4F64-9F94-4BBF9E2AE421}">
      <dsp:nvSpPr>
        <dsp:cNvPr id="0" name=""/>
        <dsp:cNvSpPr/>
      </dsp:nvSpPr>
      <dsp:spPr>
        <a:xfrm>
          <a:off x="0" y="1813"/>
          <a:ext cx="104337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0B4D0-DC7E-4F8B-B40D-98ABB7606E0F}">
      <dsp:nvSpPr>
        <dsp:cNvPr id="0" name=""/>
        <dsp:cNvSpPr/>
      </dsp:nvSpPr>
      <dsp:spPr>
        <a:xfrm>
          <a:off x="0" y="1813"/>
          <a:ext cx="10433723" cy="123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t>Χώρος</a:t>
          </a:r>
          <a:r>
            <a:rPr lang="en-US" sz="2400" kern="1200" dirty="0"/>
            <a:t> </a:t>
          </a:r>
          <a:r>
            <a:rPr lang="el-GR" sz="2400" kern="1200" dirty="0"/>
            <a:t>αφήγησης:                   Μουσείο Πληροφορικής και Τηλεπικοινωνιών                    					     (ΜΠ&amp;Τ)</a:t>
          </a:r>
          <a:endParaRPr lang="en-US" sz="2400" kern="1200" dirty="0"/>
        </a:p>
      </dsp:txBody>
      <dsp:txXfrm>
        <a:off x="0" y="1813"/>
        <a:ext cx="10433723" cy="1236667"/>
      </dsp:txXfrm>
    </dsp:sp>
    <dsp:sp modelId="{9E0F4093-5176-4FBE-AAA3-1E9A92FE167D}">
      <dsp:nvSpPr>
        <dsp:cNvPr id="0" name=""/>
        <dsp:cNvSpPr/>
      </dsp:nvSpPr>
      <dsp:spPr>
        <a:xfrm>
          <a:off x="0" y="1238480"/>
          <a:ext cx="104337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5EC79-C880-4F9F-884F-D4943579F7BC}">
      <dsp:nvSpPr>
        <dsp:cNvPr id="0" name=""/>
        <dsp:cNvSpPr/>
      </dsp:nvSpPr>
      <dsp:spPr>
        <a:xfrm>
          <a:off x="0" y="1238480"/>
          <a:ext cx="2086744" cy="123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t>Αφηγητής:</a:t>
          </a:r>
          <a:endParaRPr lang="en-US" sz="2400" kern="1200" dirty="0"/>
        </a:p>
      </dsp:txBody>
      <dsp:txXfrm>
        <a:off x="0" y="1238480"/>
        <a:ext cx="2086744" cy="1236667"/>
      </dsp:txXfrm>
    </dsp:sp>
    <dsp:sp modelId="{D93FC06E-AB41-42BA-B592-F38DD9957AB9}">
      <dsp:nvSpPr>
        <dsp:cNvPr id="0" name=""/>
        <dsp:cNvSpPr/>
      </dsp:nvSpPr>
      <dsp:spPr>
        <a:xfrm>
          <a:off x="2243250" y="1257803"/>
          <a:ext cx="8190472" cy="38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φοιτητής πληροφορικής και τηλεπικοινωνιών ΕΚΠΑ</a:t>
          </a:r>
          <a:endParaRPr lang="en-US" sz="1800" kern="1200" dirty="0"/>
        </a:p>
      </dsp:txBody>
      <dsp:txXfrm>
        <a:off x="2243250" y="1257803"/>
        <a:ext cx="8190472" cy="386458"/>
      </dsp:txXfrm>
    </dsp:sp>
    <dsp:sp modelId="{142AF260-6C2C-4D4E-A9C1-AC2F27A24CFF}">
      <dsp:nvSpPr>
        <dsp:cNvPr id="0" name=""/>
        <dsp:cNvSpPr/>
      </dsp:nvSpPr>
      <dsp:spPr>
        <a:xfrm>
          <a:off x="2086744" y="1644261"/>
          <a:ext cx="83469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6A078C-4C4C-4A14-85EF-4B05DE368475}">
      <dsp:nvSpPr>
        <dsp:cNvPr id="0" name=""/>
        <dsp:cNvSpPr/>
      </dsp:nvSpPr>
      <dsp:spPr>
        <a:xfrm>
          <a:off x="2243250" y="1663584"/>
          <a:ext cx="8190472" cy="38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21 χρονών</a:t>
          </a:r>
          <a:endParaRPr lang="en-US" sz="1800" kern="1200" dirty="0"/>
        </a:p>
      </dsp:txBody>
      <dsp:txXfrm>
        <a:off x="2243250" y="1663584"/>
        <a:ext cx="8190472" cy="386458"/>
      </dsp:txXfrm>
    </dsp:sp>
    <dsp:sp modelId="{941CED32-A56A-4155-8A5D-8228C1FCDA1B}">
      <dsp:nvSpPr>
        <dsp:cNvPr id="0" name=""/>
        <dsp:cNvSpPr/>
      </dsp:nvSpPr>
      <dsp:spPr>
        <a:xfrm>
          <a:off x="2086744" y="2050043"/>
          <a:ext cx="83469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C6E5B7-509A-4C28-88C6-2E97A346A299}">
      <dsp:nvSpPr>
        <dsp:cNvPr id="0" name=""/>
        <dsp:cNvSpPr/>
      </dsp:nvSpPr>
      <dsp:spPr>
        <a:xfrm>
          <a:off x="2243250" y="2069366"/>
          <a:ext cx="8190472" cy="38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με παρόμοιες εμπειρίες σε κινδύνους του Internet</a:t>
          </a:r>
          <a:endParaRPr lang="en-US" sz="1800" kern="1200" dirty="0"/>
        </a:p>
      </dsp:txBody>
      <dsp:txXfrm>
        <a:off x="2243250" y="2069366"/>
        <a:ext cx="8190472" cy="386458"/>
      </dsp:txXfrm>
    </dsp:sp>
    <dsp:sp modelId="{E025046F-0BCE-4136-A9CF-135ADBA1378E}">
      <dsp:nvSpPr>
        <dsp:cNvPr id="0" name=""/>
        <dsp:cNvSpPr/>
      </dsp:nvSpPr>
      <dsp:spPr>
        <a:xfrm>
          <a:off x="2086744" y="2455824"/>
          <a:ext cx="83469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6388ED-287A-460D-B545-0A125C1946AF}">
      <dsp:nvSpPr>
        <dsp:cNvPr id="0" name=""/>
        <dsp:cNvSpPr/>
      </dsp:nvSpPr>
      <dsp:spPr>
        <a:xfrm>
          <a:off x="0" y="2475147"/>
          <a:ext cx="104337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C66FA-7BBA-404E-B230-2613CFD9DA33}">
      <dsp:nvSpPr>
        <dsp:cNvPr id="0" name=""/>
        <dsp:cNvSpPr/>
      </dsp:nvSpPr>
      <dsp:spPr>
        <a:xfrm>
          <a:off x="720427" y="2465909"/>
          <a:ext cx="9011314" cy="123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l-GR" sz="2000" kern="1200" dirty="0"/>
            <a:t>Η αφήγηση έχει σχεδιαστεί για δύο χρήστες, δηλαδή για συνεργατική εμπειρία και θα χρησιμοποιηθεί μία (κοινή) συσκευή με</a:t>
          </a:r>
          <a:r>
            <a:rPr lang="it-IT" sz="2000" kern="1200" dirty="0"/>
            <a:t> </a:t>
          </a:r>
          <a:r>
            <a:rPr lang="el-GR" sz="2000" kern="1200" dirty="0"/>
            <a:t>ακουστικά </a:t>
          </a:r>
          <a:r>
            <a:rPr lang="en-US" sz="2000" kern="1200" dirty="0"/>
            <a:t>splitter.</a:t>
          </a:r>
          <a:r>
            <a:rPr lang="el-GR" sz="2000" kern="1200" dirty="0"/>
            <a:t> </a:t>
          </a:r>
          <a:endParaRPr lang="en-US" sz="2000" kern="1200" dirty="0"/>
        </a:p>
      </dsp:txBody>
      <dsp:txXfrm>
        <a:off x="720427" y="2465909"/>
        <a:ext cx="9011314" cy="12366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31DDA-1C8D-4371-B6DE-22DDFFC8EEA2}" type="datetimeFigureOut">
              <a:rPr lang="el-GR" smtClean="0"/>
              <a:pPr/>
              <a:t>5/7/2022</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CEAFB-080F-4E1F-85EE-41627B831E2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84D46E0-E23B-4F9E-E1B6-72F9A151B60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5BF39A7B-8A54-9B15-4099-214659901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D703AC62-7658-A97F-1D10-73687DCF3A8D}"/>
              </a:ext>
            </a:extLst>
          </p:cNvPr>
          <p:cNvSpPr>
            <a:spLocks noGrp="1"/>
          </p:cNvSpPr>
          <p:nvPr>
            <p:ph type="dt" sz="half" idx="10"/>
          </p:nvPr>
        </p:nvSpPr>
        <p:spPr/>
        <p:txBody>
          <a:bodyPr/>
          <a:lstStyle/>
          <a:p>
            <a:fld id="{EA4522D7-6A5C-4734-883C-E77C665DC673}" type="datetimeFigureOut">
              <a:rPr lang="el-GR" smtClean="0"/>
              <a:pPr/>
              <a:t>5/7/2022</a:t>
            </a:fld>
            <a:endParaRPr lang="el-GR"/>
          </a:p>
        </p:txBody>
      </p:sp>
      <p:sp>
        <p:nvSpPr>
          <p:cNvPr id="5" name="Θέση υποσέλιδου 4">
            <a:extLst>
              <a:ext uri="{FF2B5EF4-FFF2-40B4-BE49-F238E27FC236}">
                <a16:creationId xmlns:a16="http://schemas.microsoft.com/office/drawing/2014/main" xmlns="" id="{23408B58-BB4C-B321-4A4D-162D4BE65F4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AF013230-A327-DECD-FEEF-C9750AD17108}"/>
              </a:ext>
            </a:extLst>
          </p:cNvPr>
          <p:cNvSpPr>
            <a:spLocks noGrp="1"/>
          </p:cNvSpPr>
          <p:nvPr>
            <p:ph type="sldNum" sz="quarter" idx="12"/>
          </p:nvPr>
        </p:nvSpPr>
        <p:spPr/>
        <p:txBody>
          <a:body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87374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C29CF03-67FF-70CB-0004-C81C0963F33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A444C478-6C7F-977B-02B7-1F234F7A23B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2AAEE29D-6C94-3A3F-91B3-FB8E1B910DA6}"/>
              </a:ext>
            </a:extLst>
          </p:cNvPr>
          <p:cNvSpPr>
            <a:spLocks noGrp="1"/>
          </p:cNvSpPr>
          <p:nvPr>
            <p:ph type="dt" sz="half" idx="10"/>
          </p:nvPr>
        </p:nvSpPr>
        <p:spPr/>
        <p:txBody>
          <a:bodyPr/>
          <a:lstStyle/>
          <a:p>
            <a:fld id="{EA4522D7-6A5C-4734-883C-E77C665DC673}" type="datetimeFigureOut">
              <a:rPr lang="el-GR" smtClean="0"/>
              <a:pPr/>
              <a:t>5/7/2022</a:t>
            </a:fld>
            <a:endParaRPr lang="el-GR"/>
          </a:p>
        </p:txBody>
      </p:sp>
      <p:sp>
        <p:nvSpPr>
          <p:cNvPr id="5" name="Θέση υποσέλιδου 4">
            <a:extLst>
              <a:ext uri="{FF2B5EF4-FFF2-40B4-BE49-F238E27FC236}">
                <a16:creationId xmlns:a16="http://schemas.microsoft.com/office/drawing/2014/main" xmlns="" id="{85BCB3C6-8EFB-BC56-E04E-CDF15468D2E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EE39C7B-F38F-50DF-B98C-EDBAC2F02DDC}"/>
              </a:ext>
            </a:extLst>
          </p:cNvPr>
          <p:cNvSpPr>
            <a:spLocks noGrp="1"/>
          </p:cNvSpPr>
          <p:nvPr>
            <p:ph type="sldNum" sz="quarter" idx="12"/>
          </p:nvPr>
        </p:nvSpPr>
        <p:spPr/>
        <p:txBody>
          <a:body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57156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D91BC509-B29E-F8BD-FEEF-A399794A735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D0DA1494-6BD2-9083-DBA5-9CACB757458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803A36B0-98C6-1079-A457-7CEBC753D40A}"/>
              </a:ext>
            </a:extLst>
          </p:cNvPr>
          <p:cNvSpPr>
            <a:spLocks noGrp="1"/>
          </p:cNvSpPr>
          <p:nvPr>
            <p:ph type="dt" sz="half" idx="10"/>
          </p:nvPr>
        </p:nvSpPr>
        <p:spPr/>
        <p:txBody>
          <a:bodyPr/>
          <a:lstStyle/>
          <a:p>
            <a:fld id="{EA4522D7-6A5C-4734-883C-E77C665DC673}" type="datetimeFigureOut">
              <a:rPr lang="el-GR" smtClean="0"/>
              <a:pPr/>
              <a:t>5/7/2022</a:t>
            </a:fld>
            <a:endParaRPr lang="el-GR"/>
          </a:p>
        </p:txBody>
      </p:sp>
      <p:sp>
        <p:nvSpPr>
          <p:cNvPr id="5" name="Θέση υποσέλιδου 4">
            <a:extLst>
              <a:ext uri="{FF2B5EF4-FFF2-40B4-BE49-F238E27FC236}">
                <a16:creationId xmlns:a16="http://schemas.microsoft.com/office/drawing/2014/main" xmlns="" id="{FAC553D3-837F-266B-2E07-042FEF7EEF9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8D42EBFC-6512-BA89-C712-D65833262865}"/>
              </a:ext>
            </a:extLst>
          </p:cNvPr>
          <p:cNvSpPr>
            <a:spLocks noGrp="1"/>
          </p:cNvSpPr>
          <p:nvPr>
            <p:ph type="sldNum" sz="quarter" idx="12"/>
          </p:nvPr>
        </p:nvSpPr>
        <p:spPr/>
        <p:txBody>
          <a:body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319265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018EDD1-4418-5842-C681-F9FE81C76E6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FA9E5E34-AAE3-F88C-A306-F0B00F44457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2D6D800C-1F6E-87B8-7C3A-134F47639C7B}"/>
              </a:ext>
            </a:extLst>
          </p:cNvPr>
          <p:cNvSpPr>
            <a:spLocks noGrp="1"/>
          </p:cNvSpPr>
          <p:nvPr>
            <p:ph type="dt" sz="half" idx="10"/>
          </p:nvPr>
        </p:nvSpPr>
        <p:spPr/>
        <p:txBody>
          <a:bodyPr/>
          <a:lstStyle/>
          <a:p>
            <a:fld id="{EA4522D7-6A5C-4734-883C-E77C665DC673}" type="datetimeFigureOut">
              <a:rPr lang="el-GR" smtClean="0"/>
              <a:pPr/>
              <a:t>5/7/2022</a:t>
            </a:fld>
            <a:endParaRPr lang="el-GR"/>
          </a:p>
        </p:txBody>
      </p:sp>
      <p:sp>
        <p:nvSpPr>
          <p:cNvPr id="5" name="Θέση υποσέλιδου 4">
            <a:extLst>
              <a:ext uri="{FF2B5EF4-FFF2-40B4-BE49-F238E27FC236}">
                <a16:creationId xmlns:a16="http://schemas.microsoft.com/office/drawing/2014/main" xmlns="" id="{FC16AF56-EB26-4807-3E56-3325B0C94DF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BE0180EE-A1EB-AF61-7534-62DB3397EDC7}"/>
              </a:ext>
            </a:extLst>
          </p:cNvPr>
          <p:cNvSpPr>
            <a:spLocks noGrp="1"/>
          </p:cNvSpPr>
          <p:nvPr>
            <p:ph type="sldNum" sz="quarter" idx="12"/>
          </p:nvPr>
        </p:nvSpPr>
        <p:spPr/>
        <p:txBody>
          <a:body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312835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4C0EC14-2DCD-CCA5-6504-82B12B908B3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E781267A-47BA-CE2C-4341-937C643661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AFF3A3EC-2EB9-2351-3B20-13DEF436773F}"/>
              </a:ext>
            </a:extLst>
          </p:cNvPr>
          <p:cNvSpPr>
            <a:spLocks noGrp="1"/>
          </p:cNvSpPr>
          <p:nvPr>
            <p:ph type="dt" sz="half" idx="10"/>
          </p:nvPr>
        </p:nvSpPr>
        <p:spPr/>
        <p:txBody>
          <a:bodyPr/>
          <a:lstStyle/>
          <a:p>
            <a:fld id="{EA4522D7-6A5C-4734-883C-E77C665DC673}" type="datetimeFigureOut">
              <a:rPr lang="el-GR" smtClean="0"/>
              <a:pPr/>
              <a:t>5/7/2022</a:t>
            </a:fld>
            <a:endParaRPr lang="el-GR"/>
          </a:p>
        </p:txBody>
      </p:sp>
      <p:sp>
        <p:nvSpPr>
          <p:cNvPr id="5" name="Θέση υποσέλιδου 4">
            <a:extLst>
              <a:ext uri="{FF2B5EF4-FFF2-40B4-BE49-F238E27FC236}">
                <a16:creationId xmlns:a16="http://schemas.microsoft.com/office/drawing/2014/main" xmlns="" id="{C5FB421C-2823-1002-71AC-2F4CDAD6FEB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4732747-C9D1-4E0B-B6CC-5C3B3F17DBA3}"/>
              </a:ext>
            </a:extLst>
          </p:cNvPr>
          <p:cNvSpPr>
            <a:spLocks noGrp="1"/>
          </p:cNvSpPr>
          <p:nvPr>
            <p:ph type="sldNum" sz="quarter" idx="12"/>
          </p:nvPr>
        </p:nvSpPr>
        <p:spPr/>
        <p:txBody>
          <a:body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324574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CD27D1B-5E01-4E8D-0074-8C79285BCF1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167BC111-5E33-96D5-87B1-6D84F41076C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161510D5-263B-A675-3172-42C1799E016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B00BACAF-A1F3-797F-3324-487329B01204}"/>
              </a:ext>
            </a:extLst>
          </p:cNvPr>
          <p:cNvSpPr>
            <a:spLocks noGrp="1"/>
          </p:cNvSpPr>
          <p:nvPr>
            <p:ph type="dt" sz="half" idx="10"/>
          </p:nvPr>
        </p:nvSpPr>
        <p:spPr/>
        <p:txBody>
          <a:bodyPr/>
          <a:lstStyle/>
          <a:p>
            <a:fld id="{EA4522D7-6A5C-4734-883C-E77C665DC673}" type="datetimeFigureOut">
              <a:rPr lang="el-GR" smtClean="0"/>
              <a:pPr/>
              <a:t>5/7/2022</a:t>
            </a:fld>
            <a:endParaRPr lang="el-GR"/>
          </a:p>
        </p:txBody>
      </p:sp>
      <p:sp>
        <p:nvSpPr>
          <p:cNvPr id="6" name="Θέση υποσέλιδου 5">
            <a:extLst>
              <a:ext uri="{FF2B5EF4-FFF2-40B4-BE49-F238E27FC236}">
                <a16:creationId xmlns:a16="http://schemas.microsoft.com/office/drawing/2014/main" xmlns="" id="{CC7F2762-8EE2-EDC8-C1AE-70D4608A156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85DD3B59-2950-7FEB-549C-4832D41BC9A1}"/>
              </a:ext>
            </a:extLst>
          </p:cNvPr>
          <p:cNvSpPr>
            <a:spLocks noGrp="1"/>
          </p:cNvSpPr>
          <p:nvPr>
            <p:ph type="sldNum" sz="quarter" idx="12"/>
          </p:nvPr>
        </p:nvSpPr>
        <p:spPr/>
        <p:txBody>
          <a:body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196688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E487F56-32C4-AC01-4166-08F65AA99A0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77BFB47B-E0CD-41F2-12B5-98B05B7EEF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8267DED0-24C1-1F92-27FD-171C3E6011D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FE8A55D9-6903-A86D-839E-A0210EB55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7CD91746-888C-E835-B979-76982EF1088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EFE6DE58-3674-86B1-4091-9F44D135E954}"/>
              </a:ext>
            </a:extLst>
          </p:cNvPr>
          <p:cNvSpPr>
            <a:spLocks noGrp="1"/>
          </p:cNvSpPr>
          <p:nvPr>
            <p:ph type="dt" sz="half" idx="10"/>
          </p:nvPr>
        </p:nvSpPr>
        <p:spPr/>
        <p:txBody>
          <a:bodyPr/>
          <a:lstStyle/>
          <a:p>
            <a:fld id="{EA4522D7-6A5C-4734-883C-E77C665DC673}" type="datetimeFigureOut">
              <a:rPr lang="el-GR" smtClean="0"/>
              <a:pPr/>
              <a:t>5/7/2022</a:t>
            </a:fld>
            <a:endParaRPr lang="el-GR"/>
          </a:p>
        </p:txBody>
      </p:sp>
      <p:sp>
        <p:nvSpPr>
          <p:cNvPr id="8" name="Θέση υποσέλιδου 7">
            <a:extLst>
              <a:ext uri="{FF2B5EF4-FFF2-40B4-BE49-F238E27FC236}">
                <a16:creationId xmlns:a16="http://schemas.microsoft.com/office/drawing/2014/main" xmlns="" id="{66F93B27-0C1D-44C1-AECB-A6A7B3C6ADB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4C1B687C-C241-B27C-9B98-691CB2AABB7D}"/>
              </a:ext>
            </a:extLst>
          </p:cNvPr>
          <p:cNvSpPr>
            <a:spLocks noGrp="1"/>
          </p:cNvSpPr>
          <p:nvPr>
            <p:ph type="sldNum" sz="quarter" idx="12"/>
          </p:nvPr>
        </p:nvSpPr>
        <p:spPr/>
        <p:txBody>
          <a:body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194276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361AECC-1A26-85E9-9F2B-48420578F6D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ED1713D2-26A9-E3FB-0C86-A3ABF8945110}"/>
              </a:ext>
            </a:extLst>
          </p:cNvPr>
          <p:cNvSpPr>
            <a:spLocks noGrp="1"/>
          </p:cNvSpPr>
          <p:nvPr>
            <p:ph type="dt" sz="half" idx="10"/>
          </p:nvPr>
        </p:nvSpPr>
        <p:spPr/>
        <p:txBody>
          <a:bodyPr/>
          <a:lstStyle/>
          <a:p>
            <a:fld id="{EA4522D7-6A5C-4734-883C-E77C665DC673}" type="datetimeFigureOut">
              <a:rPr lang="el-GR" smtClean="0"/>
              <a:pPr/>
              <a:t>5/7/2022</a:t>
            </a:fld>
            <a:endParaRPr lang="el-GR"/>
          </a:p>
        </p:txBody>
      </p:sp>
      <p:sp>
        <p:nvSpPr>
          <p:cNvPr id="4" name="Θέση υποσέλιδου 3">
            <a:extLst>
              <a:ext uri="{FF2B5EF4-FFF2-40B4-BE49-F238E27FC236}">
                <a16:creationId xmlns:a16="http://schemas.microsoft.com/office/drawing/2014/main" xmlns="" id="{A7E32404-0E99-3A42-BBB8-C21CB739C3B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34570621-7C95-B805-646C-29E7A2F2576D}"/>
              </a:ext>
            </a:extLst>
          </p:cNvPr>
          <p:cNvSpPr>
            <a:spLocks noGrp="1"/>
          </p:cNvSpPr>
          <p:nvPr>
            <p:ph type="sldNum" sz="quarter" idx="12"/>
          </p:nvPr>
        </p:nvSpPr>
        <p:spPr/>
        <p:txBody>
          <a:body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389674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B55DD200-D4E0-D593-C8D5-584A6E165B69}"/>
              </a:ext>
            </a:extLst>
          </p:cNvPr>
          <p:cNvSpPr>
            <a:spLocks noGrp="1"/>
          </p:cNvSpPr>
          <p:nvPr>
            <p:ph type="dt" sz="half" idx="10"/>
          </p:nvPr>
        </p:nvSpPr>
        <p:spPr/>
        <p:txBody>
          <a:bodyPr/>
          <a:lstStyle/>
          <a:p>
            <a:fld id="{EA4522D7-6A5C-4734-883C-E77C665DC673}" type="datetimeFigureOut">
              <a:rPr lang="el-GR" smtClean="0"/>
              <a:pPr/>
              <a:t>5/7/2022</a:t>
            </a:fld>
            <a:endParaRPr lang="el-GR"/>
          </a:p>
        </p:txBody>
      </p:sp>
      <p:sp>
        <p:nvSpPr>
          <p:cNvPr id="3" name="Θέση υποσέλιδου 2">
            <a:extLst>
              <a:ext uri="{FF2B5EF4-FFF2-40B4-BE49-F238E27FC236}">
                <a16:creationId xmlns:a16="http://schemas.microsoft.com/office/drawing/2014/main" xmlns="" id="{6C21E963-1A73-5129-C71A-913286D22C1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B3FA9E54-0118-78B4-2A5E-A1DDCEE6334C}"/>
              </a:ext>
            </a:extLst>
          </p:cNvPr>
          <p:cNvSpPr>
            <a:spLocks noGrp="1"/>
          </p:cNvSpPr>
          <p:nvPr>
            <p:ph type="sldNum" sz="quarter" idx="12"/>
          </p:nvPr>
        </p:nvSpPr>
        <p:spPr/>
        <p:txBody>
          <a:body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57519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772971-2B77-A40A-2920-6D2FD25834C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8BC5BC7B-D414-06DE-8E0C-143E2CB812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4F570CC0-BA64-068D-0E23-11D175509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FBD1A2C3-DBD6-4A9A-F1F6-B614332F56F9}"/>
              </a:ext>
            </a:extLst>
          </p:cNvPr>
          <p:cNvSpPr>
            <a:spLocks noGrp="1"/>
          </p:cNvSpPr>
          <p:nvPr>
            <p:ph type="dt" sz="half" idx="10"/>
          </p:nvPr>
        </p:nvSpPr>
        <p:spPr/>
        <p:txBody>
          <a:bodyPr/>
          <a:lstStyle/>
          <a:p>
            <a:fld id="{EA4522D7-6A5C-4734-883C-E77C665DC673}" type="datetimeFigureOut">
              <a:rPr lang="el-GR" smtClean="0"/>
              <a:pPr/>
              <a:t>5/7/2022</a:t>
            </a:fld>
            <a:endParaRPr lang="el-GR"/>
          </a:p>
        </p:txBody>
      </p:sp>
      <p:sp>
        <p:nvSpPr>
          <p:cNvPr id="6" name="Θέση υποσέλιδου 5">
            <a:extLst>
              <a:ext uri="{FF2B5EF4-FFF2-40B4-BE49-F238E27FC236}">
                <a16:creationId xmlns:a16="http://schemas.microsoft.com/office/drawing/2014/main" xmlns="" id="{9B54DC62-4B5A-8201-EA6F-23140A5F2BA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187B60BA-144F-9B65-A0A1-7BCFADC28C8B}"/>
              </a:ext>
            </a:extLst>
          </p:cNvPr>
          <p:cNvSpPr>
            <a:spLocks noGrp="1"/>
          </p:cNvSpPr>
          <p:nvPr>
            <p:ph type="sldNum" sz="quarter" idx="12"/>
          </p:nvPr>
        </p:nvSpPr>
        <p:spPr/>
        <p:txBody>
          <a:body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636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F047483-0889-A68F-777D-3721B7EEF1E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AA695E1E-A349-EE19-5375-8500137ADF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AAB0EFBD-011C-41B5-EEAB-538B25E7C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9A03D1C4-D0E4-E4CE-97E0-FED413F072B9}"/>
              </a:ext>
            </a:extLst>
          </p:cNvPr>
          <p:cNvSpPr>
            <a:spLocks noGrp="1"/>
          </p:cNvSpPr>
          <p:nvPr>
            <p:ph type="dt" sz="half" idx="10"/>
          </p:nvPr>
        </p:nvSpPr>
        <p:spPr/>
        <p:txBody>
          <a:bodyPr/>
          <a:lstStyle/>
          <a:p>
            <a:fld id="{EA4522D7-6A5C-4734-883C-E77C665DC673}" type="datetimeFigureOut">
              <a:rPr lang="el-GR" smtClean="0"/>
              <a:pPr/>
              <a:t>5/7/2022</a:t>
            </a:fld>
            <a:endParaRPr lang="el-GR"/>
          </a:p>
        </p:txBody>
      </p:sp>
      <p:sp>
        <p:nvSpPr>
          <p:cNvPr id="6" name="Θέση υποσέλιδου 5">
            <a:extLst>
              <a:ext uri="{FF2B5EF4-FFF2-40B4-BE49-F238E27FC236}">
                <a16:creationId xmlns:a16="http://schemas.microsoft.com/office/drawing/2014/main" xmlns="" id="{8E61224B-BE6F-60DC-16E4-70D3FC728AE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2DADA3F6-BA08-D583-BC81-2A09C7EEBE0A}"/>
              </a:ext>
            </a:extLst>
          </p:cNvPr>
          <p:cNvSpPr>
            <a:spLocks noGrp="1"/>
          </p:cNvSpPr>
          <p:nvPr>
            <p:ph type="sldNum" sz="quarter" idx="12"/>
          </p:nvPr>
        </p:nvSpPr>
        <p:spPr/>
        <p:txBody>
          <a:body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401410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7732947E-73CF-FD0C-025B-AD7AB94C1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3CE3480B-0060-9184-6AD3-2C7246148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02C6D8F-0CC1-4901-90B4-B263CF063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522D7-6A5C-4734-883C-E77C665DC673}" type="datetimeFigureOut">
              <a:rPr lang="el-GR" smtClean="0"/>
              <a:pPr/>
              <a:t>5/7/2022</a:t>
            </a:fld>
            <a:endParaRPr lang="el-GR"/>
          </a:p>
        </p:txBody>
      </p:sp>
      <p:sp>
        <p:nvSpPr>
          <p:cNvPr id="5" name="Θέση υποσέλιδου 4">
            <a:extLst>
              <a:ext uri="{FF2B5EF4-FFF2-40B4-BE49-F238E27FC236}">
                <a16:creationId xmlns:a16="http://schemas.microsoft.com/office/drawing/2014/main" xmlns="" id="{346D7A0C-88DF-BB6C-D26E-5A01DC2720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8393881F-4DAC-8C7A-4347-C27548F5EE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28CA7-8474-4C19-8B9F-65BFA04B5803}" type="slidenum">
              <a:rPr lang="el-GR" smtClean="0"/>
              <a:pPr/>
              <a:t>‹#›</a:t>
            </a:fld>
            <a:endParaRPr lang="el-GR"/>
          </a:p>
        </p:txBody>
      </p:sp>
    </p:spTree>
    <p:extLst>
      <p:ext uri="{BB962C8B-B14F-4D97-AF65-F5344CB8AC3E}">
        <p14:creationId xmlns:p14="http://schemas.microsoft.com/office/powerpoint/2010/main" xmlns="" val="219514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www.astynomia.gr/index.php?option=ozo_content&amp;perform=view&amp;id=135&amp;Itemid=128&amp;lang=&amp;fbclid=IwAR02CRC6cfwdt1D1aNszKzIuwT-TMyoapm2XfQ2Q4L2kctUPOqTnkNThbJ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30">
            <a:extLst>
              <a:ext uri="{FF2B5EF4-FFF2-40B4-BE49-F238E27FC236}">
                <a16:creationId xmlns:a16="http://schemas.microsoft.com/office/drawing/2014/main" xmlns="" id="{17BDD930-0E65-490A-9CE5-554C357C44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32">
            <a:extLst>
              <a:ext uri="{FF2B5EF4-FFF2-40B4-BE49-F238E27FC236}">
                <a16:creationId xmlns:a16="http://schemas.microsoft.com/office/drawing/2014/main" xmlns="" id="{3A912C67-99A1-4956-8F68-1846C21771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4223EDB8-D438-C9CD-7E09-533D41E31419}"/>
              </a:ext>
            </a:extLst>
          </p:cNvPr>
          <p:cNvSpPr>
            <a:spLocks noGrp="1"/>
          </p:cNvSpPr>
          <p:nvPr>
            <p:ph idx="1"/>
          </p:nvPr>
        </p:nvSpPr>
        <p:spPr>
          <a:xfrm>
            <a:off x="1219047" y="1659947"/>
            <a:ext cx="9753599" cy="4805465"/>
          </a:xfrm>
        </p:spPr>
        <p:txBody>
          <a:bodyPr anchor="ctr">
            <a:normAutofit/>
          </a:bodyPr>
          <a:lstStyle/>
          <a:p>
            <a:pPr marL="0" indent="0" algn="ctr">
              <a:buNone/>
            </a:pPr>
            <a:r>
              <a:rPr lang="el-GR" dirty="0">
                <a:solidFill>
                  <a:schemeClr val="tx2"/>
                </a:solidFill>
              </a:rPr>
              <a:t>ΔΠΜΣ «Μουσειακές Σπουδές» Ε.Κ.Π.Α</a:t>
            </a:r>
          </a:p>
          <a:p>
            <a:pPr marL="0" indent="0" algn="ctr">
              <a:buNone/>
            </a:pPr>
            <a:r>
              <a:rPr lang="el-GR" dirty="0">
                <a:solidFill>
                  <a:schemeClr val="tx2"/>
                </a:solidFill>
              </a:rPr>
              <a:t>Μάθημα: «Τα Μουσεία στην Ψηφιακή Εποχή»</a:t>
            </a:r>
          </a:p>
          <a:p>
            <a:pPr marL="0" indent="0" algn="ctr">
              <a:buNone/>
            </a:pPr>
            <a:r>
              <a:rPr lang="el-GR" dirty="0">
                <a:solidFill>
                  <a:schemeClr val="tx2"/>
                </a:solidFill>
              </a:rPr>
              <a:t>Καθηγήτριες: Δρ. Μαρία Ρούσσου, Δρ. Ακριβή Κατηφόρη</a:t>
            </a:r>
          </a:p>
          <a:p>
            <a:pPr marL="0" indent="0" algn="ctr">
              <a:buNone/>
            </a:pPr>
            <a:endParaRPr lang="el-GR" dirty="0">
              <a:solidFill>
                <a:schemeClr val="tx2"/>
              </a:solidFill>
            </a:endParaRPr>
          </a:p>
          <a:p>
            <a:pPr marL="0" indent="0" algn="ctr">
              <a:buNone/>
            </a:pPr>
            <a:r>
              <a:rPr lang="el-GR" dirty="0">
                <a:solidFill>
                  <a:schemeClr val="tx2"/>
                </a:solidFill>
              </a:rPr>
              <a:t>Ομάδα 1</a:t>
            </a:r>
            <a:r>
              <a:rPr lang="el-GR" baseline="30000" dirty="0">
                <a:solidFill>
                  <a:schemeClr val="tx2"/>
                </a:solidFill>
              </a:rPr>
              <a:t>η</a:t>
            </a:r>
            <a:r>
              <a:rPr lang="el-GR" dirty="0">
                <a:solidFill>
                  <a:schemeClr val="tx2"/>
                </a:solidFill>
              </a:rPr>
              <a:t>: Διαδίκτυο: δυνατότητες και κίνδυνοι</a:t>
            </a:r>
          </a:p>
          <a:p>
            <a:pPr marL="0" indent="0">
              <a:buNone/>
            </a:pPr>
            <a:endParaRPr lang="el-GR" sz="1100" dirty="0">
              <a:solidFill>
                <a:schemeClr val="tx2"/>
              </a:solidFill>
            </a:endParaRPr>
          </a:p>
          <a:p>
            <a:pPr marL="0" indent="0">
              <a:buNone/>
            </a:pPr>
            <a:endParaRPr lang="el-GR" sz="1100" dirty="0">
              <a:solidFill>
                <a:schemeClr val="tx2"/>
              </a:solidFill>
            </a:endParaRPr>
          </a:p>
          <a:p>
            <a:pPr marL="0" indent="0">
              <a:buNone/>
            </a:pPr>
            <a:r>
              <a:rPr lang="el-GR" sz="2000" dirty="0">
                <a:solidFill>
                  <a:schemeClr val="tx2"/>
                </a:solidFill>
              </a:rPr>
              <a:t>Οι φοιτήτριες: Φωτεινή Γκότση</a:t>
            </a:r>
          </a:p>
          <a:p>
            <a:pPr marL="0" indent="0">
              <a:buNone/>
            </a:pPr>
            <a:r>
              <a:rPr lang="el-GR" sz="2000" dirty="0">
                <a:solidFill>
                  <a:schemeClr val="tx2"/>
                </a:solidFill>
              </a:rPr>
              <a:t>                           Παρασκευή Λαμπίρη</a:t>
            </a:r>
          </a:p>
          <a:p>
            <a:pPr marL="0" indent="0">
              <a:buNone/>
            </a:pPr>
            <a:r>
              <a:rPr lang="el-GR" sz="2000" dirty="0">
                <a:solidFill>
                  <a:schemeClr val="tx2"/>
                </a:solidFill>
              </a:rPr>
              <a:t>                           Μαρία Μπουλντά</a:t>
            </a:r>
          </a:p>
          <a:p>
            <a:pPr marL="0" indent="0">
              <a:buNone/>
            </a:pPr>
            <a:r>
              <a:rPr lang="el-GR" sz="2000" dirty="0">
                <a:solidFill>
                  <a:schemeClr val="tx2"/>
                </a:solidFill>
              </a:rPr>
              <a:t>                           Ελένη Τσιγκοπούλου</a:t>
            </a:r>
            <a:endParaRPr lang="en-US" sz="2000" dirty="0">
              <a:solidFill>
                <a:schemeClr val="tx2"/>
              </a:solidFill>
            </a:endParaRPr>
          </a:p>
        </p:txBody>
      </p:sp>
      <p:grpSp>
        <p:nvGrpSpPr>
          <p:cNvPr id="1063" name="Group 1034">
            <a:extLst>
              <a:ext uri="{FF2B5EF4-FFF2-40B4-BE49-F238E27FC236}">
                <a16:creationId xmlns:a16="http://schemas.microsoft.com/office/drawing/2014/main" xmlns="" id="{569E5994-073E-4708-B3E6-43BFED0CEB4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a:off x="-381784" y="4178643"/>
            <a:ext cx="3061444" cy="2297267"/>
            <a:chOff x="-305" y="-1"/>
            <a:chExt cx="3832880" cy="2876136"/>
          </a:xfrm>
        </p:grpSpPr>
        <p:sp>
          <p:nvSpPr>
            <p:cNvPr id="1036" name="Freeform: Shape 1035">
              <a:extLst>
                <a:ext uri="{FF2B5EF4-FFF2-40B4-BE49-F238E27FC236}">
                  <a16:creationId xmlns:a16="http://schemas.microsoft.com/office/drawing/2014/main" xmlns="" id="{532F818D-9087-4691-AABA-465619A0C2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xmlns="" id="{68B7668A-5C96-4FB9-BFA9-38094EB87F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xmlns="" id="{BF4F95BD-8661-4C45-94E3-CF3159BF4C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xmlns="" id="{E85BBF8A-E2FB-47F6-A60F-4FB855D505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ΕΚΠΑ: Τμήμα Ιστορίας και Αρχαιολογίας - Αρχική σελίδα">
            <a:extLst>
              <a:ext uri="{FF2B5EF4-FFF2-40B4-BE49-F238E27FC236}">
                <a16:creationId xmlns:a16="http://schemas.microsoft.com/office/drawing/2014/main" xmlns="" id="{EC5BE7C5-58EE-EED9-3F72-6E8086812122}"/>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28447" y="440896"/>
            <a:ext cx="4119754" cy="105453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64" name="Group 1040">
            <a:extLst>
              <a:ext uri="{FF2B5EF4-FFF2-40B4-BE49-F238E27FC236}">
                <a16:creationId xmlns:a16="http://schemas.microsoft.com/office/drawing/2014/main" xmlns="" id="{DD81D498-EAA8-40F3-8230-AE4DEDA3830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8906190" y="0"/>
            <a:ext cx="3282247" cy="2837712"/>
            <a:chOff x="-305" y="-4155"/>
            <a:chExt cx="2514948" cy="2174333"/>
          </a:xfrm>
        </p:grpSpPr>
        <p:sp>
          <p:nvSpPr>
            <p:cNvPr id="1042" name="Freeform: Shape 1041">
              <a:extLst>
                <a:ext uri="{FF2B5EF4-FFF2-40B4-BE49-F238E27FC236}">
                  <a16:creationId xmlns:a16="http://schemas.microsoft.com/office/drawing/2014/main" xmlns="" id="{262F2402-5879-41A3-ACEC-6D2811BA3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xmlns="" id="{BBD41895-A230-4959-97BA-80F516383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xmlns="" id="{E670BD54-10A6-4092-9E32-647B2F870D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xmlns="" id="{1C2B9A82-4826-4BF4-A16E-0B005FE761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227753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04EB22C-E786-F5C2-AFD7-438F4386F569}"/>
              </a:ext>
            </a:extLst>
          </p:cNvPr>
          <p:cNvSpPr txBox="1"/>
          <p:nvPr/>
        </p:nvSpPr>
        <p:spPr>
          <a:xfrm>
            <a:off x="705592" y="3478005"/>
            <a:ext cx="10746948" cy="1477328"/>
          </a:xfrm>
          <a:prstGeom prst="rect">
            <a:avLst/>
          </a:prstGeom>
          <a:noFill/>
        </p:spPr>
        <p:txBody>
          <a:bodyPr wrap="square" rtlCol="0">
            <a:spAutoFit/>
          </a:bodyPr>
          <a:lstStyle/>
          <a:p>
            <a:pPr algn="just"/>
            <a:r>
              <a:rPr lang="el-GR" dirty="0"/>
              <a:t>Το Διαδίκτυο συνδέει εκατομμύρια Η/Υ, δημιουργώντας ένα δίκτυο στο οποίο οποιοσδήποτε Η/Υ μπορεί να επικοινωνήσει με οποιονδήποτε άλλον εφ’</a:t>
            </a:r>
            <a:r>
              <a:rPr lang="en-US" dirty="0"/>
              <a:t> </a:t>
            </a:r>
            <a:r>
              <a:rPr lang="el-GR" dirty="0"/>
              <a:t>όσον είναι συνδεδεμένοι στο Διαδίκτυο. Ουσιαστικά είναι ένα τεράστιο δίκτυο δικτύων, είναι η υποδομή.</a:t>
            </a:r>
            <a:endParaRPr lang="en-US" dirty="0"/>
          </a:p>
          <a:p>
            <a:pPr algn="just"/>
            <a:endParaRPr lang="en-US" dirty="0"/>
          </a:p>
          <a:p>
            <a:pPr algn="just"/>
            <a:endParaRPr lang="el-GR" dirty="0"/>
          </a:p>
        </p:txBody>
      </p:sp>
      <p:pic>
        <p:nvPicPr>
          <p:cNvPr id="7" name="Εικόνα 6">
            <a:extLst>
              <a:ext uri="{FF2B5EF4-FFF2-40B4-BE49-F238E27FC236}">
                <a16:creationId xmlns:a16="http://schemas.microsoft.com/office/drawing/2014/main" xmlns="" id="{5503F60F-13F4-E664-5622-A4C1BD77B9C1}"/>
              </a:ext>
            </a:extLst>
          </p:cNvPr>
          <p:cNvPicPr>
            <a:picLocks noChangeAspect="1"/>
          </p:cNvPicPr>
          <p:nvPr/>
        </p:nvPicPr>
        <p:blipFill>
          <a:blip r:embed="rId2"/>
          <a:stretch>
            <a:fillRect/>
          </a:stretch>
        </p:blipFill>
        <p:spPr>
          <a:xfrm>
            <a:off x="1589158" y="679109"/>
            <a:ext cx="3622364" cy="2252282"/>
          </a:xfrm>
          <a:prstGeom prst="rect">
            <a:avLst/>
          </a:prstGeom>
        </p:spPr>
      </p:pic>
      <p:pic>
        <p:nvPicPr>
          <p:cNvPr id="8" name="Εικόνα 7">
            <a:extLst>
              <a:ext uri="{FF2B5EF4-FFF2-40B4-BE49-F238E27FC236}">
                <a16:creationId xmlns:a16="http://schemas.microsoft.com/office/drawing/2014/main" xmlns="" id="{9DF323ED-A9A0-4FF0-AB22-C1E98C8C43B3}"/>
              </a:ext>
            </a:extLst>
          </p:cNvPr>
          <p:cNvPicPr>
            <a:picLocks noChangeAspect="1"/>
          </p:cNvPicPr>
          <p:nvPr/>
        </p:nvPicPr>
        <p:blipFill>
          <a:blip r:embed="rId3"/>
          <a:stretch>
            <a:fillRect/>
          </a:stretch>
        </p:blipFill>
        <p:spPr>
          <a:xfrm>
            <a:off x="6599583" y="636006"/>
            <a:ext cx="4003259" cy="2295385"/>
          </a:xfrm>
          <a:prstGeom prst="rect">
            <a:avLst/>
          </a:prstGeom>
        </p:spPr>
      </p:pic>
      <p:sp>
        <p:nvSpPr>
          <p:cNvPr id="2" name="TextBox 1">
            <a:extLst>
              <a:ext uri="{FF2B5EF4-FFF2-40B4-BE49-F238E27FC236}">
                <a16:creationId xmlns:a16="http://schemas.microsoft.com/office/drawing/2014/main" xmlns="" id="{A9A0BC37-FAE0-6CB3-C233-E2CD6ED66B7E}"/>
              </a:ext>
            </a:extLst>
          </p:cNvPr>
          <p:cNvSpPr txBox="1"/>
          <p:nvPr/>
        </p:nvSpPr>
        <p:spPr>
          <a:xfrm>
            <a:off x="573580" y="5348347"/>
            <a:ext cx="2444744"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3" name="TextBox 2">
            <a:extLst>
              <a:ext uri="{FF2B5EF4-FFF2-40B4-BE49-F238E27FC236}">
                <a16:creationId xmlns:a16="http://schemas.microsoft.com/office/drawing/2014/main" xmlns="" id="{5F992B84-8EDB-8728-AA5E-8F8E82518DE0}"/>
              </a:ext>
            </a:extLst>
          </p:cNvPr>
          <p:cNvSpPr txBox="1"/>
          <p:nvPr/>
        </p:nvSpPr>
        <p:spPr>
          <a:xfrm>
            <a:off x="9382538" y="5356448"/>
            <a:ext cx="2146852"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4" name="Βέλος: Δεξιό 3">
            <a:extLst>
              <a:ext uri="{FF2B5EF4-FFF2-40B4-BE49-F238E27FC236}">
                <a16:creationId xmlns:a16="http://schemas.microsoft.com/office/drawing/2014/main" xmlns="" id="{FEAAD9A7-2753-8190-86ED-1D9BE73955A8}"/>
              </a:ext>
            </a:extLst>
          </p:cNvPr>
          <p:cNvSpPr/>
          <p:nvPr/>
        </p:nvSpPr>
        <p:spPr>
          <a:xfrm>
            <a:off x="9864417" y="6029037"/>
            <a:ext cx="1307165" cy="504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Βέλος: Αριστερό 8">
            <a:extLst>
              <a:ext uri="{FF2B5EF4-FFF2-40B4-BE49-F238E27FC236}">
                <a16:creationId xmlns:a16="http://schemas.microsoft.com/office/drawing/2014/main" xmlns="" id="{02710E85-3B7F-23D8-6003-A858FFAAE15A}"/>
              </a:ext>
            </a:extLst>
          </p:cNvPr>
          <p:cNvSpPr/>
          <p:nvPr/>
        </p:nvSpPr>
        <p:spPr>
          <a:xfrm>
            <a:off x="1191154" y="6029037"/>
            <a:ext cx="1209596" cy="5044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3621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xmlns="" id="{FE181FE5-F2D6-2BF2-85BC-799BF2F8610B}"/>
              </a:ext>
            </a:extLst>
          </p:cNvPr>
          <p:cNvPicPr>
            <a:picLocks noChangeAspect="1"/>
          </p:cNvPicPr>
          <p:nvPr/>
        </p:nvPicPr>
        <p:blipFill>
          <a:blip r:embed="rId2"/>
          <a:stretch>
            <a:fillRect/>
          </a:stretch>
        </p:blipFill>
        <p:spPr>
          <a:xfrm>
            <a:off x="3925026" y="776048"/>
            <a:ext cx="4389240" cy="2550610"/>
          </a:xfrm>
          <a:prstGeom prst="rect">
            <a:avLst/>
          </a:prstGeom>
        </p:spPr>
      </p:pic>
      <p:sp>
        <p:nvSpPr>
          <p:cNvPr id="6" name="5 - TextBox"/>
          <p:cNvSpPr txBox="1"/>
          <p:nvPr/>
        </p:nvSpPr>
        <p:spPr>
          <a:xfrm>
            <a:off x="1193800" y="3945467"/>
            <a:ext cx="9685866" cy="923330"/>
          </a:xfrm>
          <a:prstGeom prst="rect">
            <a:avLst/>
          </a:prstGeom>
          <a:noFill/>
        </p:spPr>
        <p:txBody>
          <a:bodyPr wrap="square" rtlCol="0">
            <a:spAutoFit/>
          </a:bodyPr>
          <a:lstStyle/>
          <a:p>
            <a:pPr algn="just"/>
            <a:r>
              <a:rPr lang="el-GR" dirty="0"/>
              <a:t>Ο Παγκόσμιος Ιστός (</a:t>
            </a:r>
            <a:r>
              <a:rPr lang="el-GR" dirty="0" err="1"/>
              <a:t>World</a:t>
            </a:r>
            <a:r>
              <a:rPr lang="el-GR" dirty="0"/>
              <a:t> </a:t>
            </a:r>
            <a:r>
              <a:rPr lang="el-GR" dirty="0" err="1"/>
              <a:t>Wide</a:t>
            </a:r>
            <a:r>
              <a:rPr lang="el-GR" dirty="0"/>
              <a:t> Web</a:t>
            </a:r>
            <a:r>
              <a:rPr lang="en-US" dirty="0"/>
              <a:t>/WWW</a:t>
            </a:r>
            <a:r>
              <a:rPr lang="el-GR" dirty="0"/>
              <a:t> ή Web) είναι</a:t>
            </a:r>
            <a:r>
              <a:rPr lang="en-US" dirty="0"/>
              <a:t> </a:t>
            </a:r>
            <a:r>
              <a:rPr lang="el-GR" dirty="0"/>
              <a:t>ένας τρόπος πρόσβασης στην πληροφορία μέσω του Διαδικτύου. Είναι δηλαδή ένα</a:t>
            </a:r>
            <a:r>
              <a:rPr lang="en-US" dirty="0"/>
              <a:t> </a:t>
            </a:r>
            <a:r>
              <a:rPr lang="el-GR" dirty="0"/>
              <a:t>μοντέλο ανταλλαγής πληροφορίας που υπάρχει πάνω από το Διαδίκτυο.</a:t>
            </a:r>
          </a:p>
        </p:txBody>
      </p:sp>
      <p:sp>
        <p:nvSpPr>
          <p:cNvPr id="7" name="6 - TextBox"/>
          <p:cNvSpPr txBox="1"/>
          <p:nvPr/>
        </p:nvSpPr>
        <p:spPr>
          <a:xfrm>
            <a:off x="1193800" y="5307983"/>
            <a:ext cx="2311401"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8" name="7 - TextBox"/>
          <p:cNvSpPr txBox="1"/>
          <p:nvPr/>
        </p:nvSpPr>
        <p:spPr>
          <a:xfrm>
            <a:off x="9220200" y="5322441"/>
            <a:ext cx="1938867"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9" name="Βέλος: Αριστερό 8">
            <a:extLst>
              <a:ext uri="{FF2B5EF4-FFF2-40B4-BE49-F238E27FC236}">
                <a16:creationId xmlns:a16="http://schemas.microsoft.com/office/drawing/2014/main" xmlns="" id="{02710E85-3B7F-23D8-6003-A858FFAAE15A}"/>
              </a:ext>
            </a:extLst>
          </p:cNvPr>
          <p:cNvSpPr/>
          <p:nvPr/>
        </p:nvSpPr>
        <p:spPr>
          <a:xfrm>
            <a:off x="1572154" y="6020570"/>
            <a:ext cx="1209596" cy="5044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3">
            <a:extLst>
              <a:ext uri="{FF2B5EF4-FFF2-40B4-BE49-F238E27FC236}">
                <a16:creationId xmlns:a16="http://schemas.microsoft.com/office/drawing/2014/main" xmlns="" id="{FEAAD9A7-2753-8190-86ED-1D9BE73955A8}"/>
              </a:ext>
            </a:extLst>
          </p:cNvPr>
          <p:cNvSpPr/>
          <p:nvPr/>
        </p:nvSpPr>
        <p:spPr>
          <a:xfrm>
            <a:off x="9415684" y="6012104"/>
            <a:ext cx="1307165" cy="504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068FF87-1D49-38E8-E395-817480C1E7CB}"/>
              </a:ext>
            </a:extLst>
          </p:cNvPr>
          <p:cNvSpPr txBox="1"/>
          <p:nvPr/>
        </p:nvSpPr>
        <p:spPr>
          <a:xfrm>
            <a:off x="805111" y="3694531"/>
            <a:ext cx="10962820" cy="1200329"/>
          </a:xfrm>
          <a:prstGeom prst="rect">
            <a:avLst/>
          </a:prstGeom>
          <a:noFill/>
        </p:spPr>
        <p:txBody>
          <a:bodyPr wrap="square" rtlCol="0">
            <a:spAutoFit/>
          </a:bodyPr>
          <a:lstStyle/>
          <a:p>
            <a:pPr algn="just"/>
            <a:r>
              <a:rPr lang="el-GR" dirty="0"/>
              <a:t>Επειδή σας βλέπω και του δυο σας μπερδεμένους.. Ας σας βοηθήσω λοιπόν με ένα παράδειγμα.</a:t>
            </a:r>
          </a:p>
          <a:p>
            <a:pPr algn="just"/>
            <a:endParaRPr lang="el-GR" dirty="0"/>
          </a:p>
          <a:p>
            <a:pPr algn="just"/>
            <a:r>
              <a:rPr lang="el-GR" dirty="0"/>
              <a:t>Φαντάσου τα βιβλία σου που έχουν τόσες πληροφορίες και μοιάζουν μεταξύ τους ότι είναι σαν το Διαδίκτυο. </a:t>
            </a:r>
            <a:r>
              <a:rPr lang="en-US" dirty="0"/>
              <a:t>H</a:t>
            </a:r>
            <a:r>
              <a:rPr lang="el-GR" dirty="0"/>
              <a:t>/ο δασκάλα/δάσκαλός σου που σε βοηθάει να μπεις σε αυτόν τον κόσμο της πληροφορίας είναι ο Παγκόσμιος ιστός.</a:t>
            </a:r>
          </a:p>
        </p:txBody>
      </p:sp>
      <p:pic>
        <p:nvPicPr>
          <p:cNvPr id="5" name="Εικόνα 4">
            <a:extLst>
              <a:ext uri="{FF2B5EF4-FFF2-40B4-BE49-F238E27FC236}">
                <a16:creationId xmlns:a16="http://schemas.microsoft.com/office/drawing/2014/main" xmlns="" id="{A977BBCE-CFD1-A10B-89C8-B1F004F1DF60}"/>
              </a:ext>
            </a:extLst>
          </p:cNvPr>
          <p:cNvPicPr>
            <a:picLocks noChangeAspect="1"/>
          </p:cNvPicPr>
          <p:nvPr/>
        </p:nvPicPr>
        <p:blipFill>
          <a:blip r:embed="rId2"/>
          <a:stretch>
            <a:fillRect/>
          </a:stretch>
        </p:blipFill>
        <p:spPr>
          <a:xfrm>
            <a:off x="3822379" y="526199"/>
            <a:ext cx="4102421" cy="2637271"/>
          </a:xfrm>
          <a:prstGeom prst="rect">
            <a:avLst/>
          </a:prstGeom>
        </p:spPr>
      </p:pic>
      <p:sp>
        <p:nvSpPr>
          <p:cNvPr id="2" name="TextBox 1">
            <a:extLst>
              <a:ext uri="{FF2B5EF4-FFF2-40B4-BE49-F238E27FC236}">
                <a16:creationId xmlns:a16="http://schemas.microsoft.com/office/drawing/2014/main" xmlns="" id="{BC41D27F-F986-614B-3A9C-F58C890CD15D}"/>
              </a:ext>
            </a:extLst>
          </p:cNvPr>
          <p:cNvSpPr txBox="1"/>
          <p:nvPr/>
        </p:nvSpPr>
        <p:spPr>
          <a:xfrm>
            <a:off x="622856" y="5289100"/>
            <a:ext cx="2372139"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3" name="TextBox 2">
            <a:extLst>
              <a:ext uri="{FF2B5EF4-FFF2-40B4-BE49-F238E27FC236}">
                <a16:creationId xmlns:a16="http://schemas.microsoft.com/office/drawing/2014/main" xmlns="" id="{ACEA1534-41DB-E04A-60D0-4AA3A32D41B5}"/>
              </a:ext>
            </a:extLst>
          </p:cNvPr>
          <p:cNvSpPr txBox="1"/>
          <p:nvPr/>
        </p:nvSpPr>
        <p:spPr>
          <a:xfrm>
            <a:off x="9422296" y="5330339"/>
            <a:ext cx="2146848"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6" name="Βέλος: Δεξιό 5">
            <a:extLst>
              <a:ext uri="{FF2B5EF4-FFF2-40B4-BE49-F238E27FC236}">
                <a16:creationId xmlns:a16="http://schemas.microsoft.com/office/drawing/2014/main" xmlns="" id="{F17920D0-1CE7-5BF9-5AE5-066F533D625E}"/>
              </a:ext>
            </a:extLst>
          </p:cNvPr>
          <p:cNvSpPr/>
          <p:nvPr/>
        </p:nvSpPr>
        <p:spPr>
          <a:xfrm>
            <a:off x="10103959" y="5997838"/>
            <a:ext cx="1101569" cy="417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Αριστερό 6">
            <a:extLst>
              <a:ext uri="{FF2B5EF4-FFF2-40B4-BE49-F238E27FC236}">
                <a16:creationId xmlns:a16="http://schemas.microsoft.com/office/drawing/2014/main" xmlns="" id="{9767A6A8-E293-9849-E63E-5C0DBC7ED46E}"/>
              </a:ext>
            </a:extLst>
          </p:cNvPr>
          <p:cNvSpPr/>
          <p:nvPr/>
        </p:nvSpPr>
        <p:spPr>
          <a:xfrm>
            <a:off x="1210941" y="5982961"/>
            <a:ext cx="1195968" cy="4174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50226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A66DF6C-B93F-313B-6C91-DD45F3F9EDC6}"/>
              </a:ext>
            </a:extLst>
          </p:cNvPr>
          <p:cNvSpPr txBox="1"/>
          <p:nvPr/>
        </p:nvSpPr>
        <p:spPr>
          <a:xfrm>
            <a:off x="3122282" y="4493882"/>
            <a:ext cx="6677527" cy="369332"/>
          </a:xfrm>
          <a:prstGeom prst="rect">
            <a:avLst/>
          </a:prstGeom>
          <a:noFill/>
        </p:spPr>
        <p:txBody>
          <a:bodyPr wrap="square" rtlCol="0">
            <a:spAutoFit/>
          </a:bodyPr>
          <a:lstStyle/>
          <a:p>
            <a:pPr algn="just"/>
            <a:r>
              <a:rPr lang="el-GR" dirty="0"/>
              <a:t>Πριν περάσουμε στα επόμενα, ας δούμε τι καταλάβατε έως τώρα.</a:t>
            </a:r>
          </a:p>
        </p:txBody>
      </p:sp>
      <p:pic>
        <p:nvPicPr>
          <p:cNvPr id="5" name="Εικόνα 4">
            <a:extLst>
              <a:ext uri="{FF2B5EF4-FFF2-40B4-BE49-F238E27FC236}">
                <a16:creationId xmlns:a16="http://schemas.microsoft.com/office/drawing/2014/main" xmlns="" id="{1EB801EC-8E56-4052-303A-C5886589BF33}"/>
              </a:ext>
            </a:extLst>
          </p:cNvPr>
          <p:cNvPicPr>
            <a:picLocks noChangeAspect="1"/>
          </p:cNvPicPr>
          <p:nvPr/>
        </p:nvPicPr>
        <p:blipFill>
          <a:blip r:embed="rId2"/>
          <a:stretch>
            <a:fillRect/>
          </a:stretch>
        </p:blipFill>
        <p:spPr>
          <a:xfrm>
            <a:off x="4478363" y="515390"/>
            <a:ext cx="3235274" cy="3697456"/>
          </a:xfrm>
          <a:prstGeom prst="rect">
            <a:avLst/>
          </a:prstGeom>
        </p:spPr>
      </p:pic>
      <p:sp>
        <p:nvSpPr>
          <p:cNvPr id="3" name="TextBox 2">
            <a:extLst>
              <a:ext uri="{FF2B5EF4-FFF2-40B4-BE49-F238E27FC236}">
                <a16:creationId xmlns:a16="http://schemas.microsoft.com/office/drawing/2014/main" xmlns="" id="{6D37B15F-5B5F-1759-A6C2-4AF24D9D277D}"/>
              </a:ext>
            </a:extLst>
          </p:cNvPr>
          <p:cNvSpPr txBox="1"/>
          <p:nvPr/>
        </p:nvSpPr>
        <p:spPr>
          <a:xfrm>
            <a:off x="461298" y="5367106"/>
            <a:ext cx="2374667"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6" name="Βέλος: Αριστερό 5">
            <a:extLst>
              <a:ext uri="{FF2B5EF4-FFF2-40B4-BE49-F238E27FC236}">
                <a16:creationId xmlns:a16="http://schemas.microsoft.com/office/drawing/2014/main" xmlns="" id="{B1B2A846-B863-3794-EFF0-5B2D34093690}"/>
              </a:ext>
            </a:extLst>
          </p:cNvPr>
          <p:cNvSpPr/>
          <p:nvPr/>
        </p:nvSpPr>
        <p:spPr>
          <a:xfrm>
            <a:off x="1013966" y="6029738"/>
            <a:ext cx="1076042" cy="4439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xmlns="" id="{97C53B88-0F98-25F1-31CA-862D6A32C42D}"/>
              </a:ext>
            </a:extLst>
          </p:cNvPr>
          <p:cNvSpPr txBox="1"/>
          <p:nvPr/>
        </p:nvSpPr>
        <p:spPr>
          <a:xfrm>
            <a:off x="9446184" y="5406838"/>
            <a:ext cx="2125492"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8" name="Βέλος: Δεξιό 7">
            <a:extLst>
              <a:ext uri="{FF2B5EF4-FFF2-40B4-BE49-F238E27FC236}">
                <a16:creationId xmlns:a16="http://schemas.microsoft.com/office/drawing/2014/main" xmlns="" id="{8F92CC52-760E-ECB5-1B8C-B71F1544C0C4}"/>
              </a:ext>
            </a:extLst>
          </p:cNvPr>
          <p:cNvSpPr/>
          <p:nvPr/>
        </p:nvSpPr>
        <p:spPr>
          <a:xfrm>
            <a:off x="10101992" y="6029737"/>
            <a:ext cx="1076042" cy="443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73234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ECEF616-A44F-F0F0-F553-356078E0B172}"/>
              </a:ext>
            </a:extLst>
          </p:cNvPr>
          <p:cNvSpPr txBox="1"/>
          <p:nvPr/>
        </p:nvSpPr>
        <p:spPr>
          <a:xfrm>
            <a:off x="4602341" y="628915"/>
            <a:ext cx="9131968" cy="369332"/>
          </a:xfrm>
          <a:prstGeom prst="rect">
            <a:avLst/>
          </a:prstGeom>
          <a:noFill/>
        </p:spPr>
        <p:txBody>
          <a:bodyPr wrap="square" rtlCol="0">
            <a:spAutoFit/>
          </a:bodyPr>
          <a:lstStyle/>
          <a:p>
            <a:r>
              <a:rPr lang="en-US" dirty="0"/>
              <a:t>Quiz </a:t>
            </a:r>
            <a:r>
              <a:rPr lang="el-GR" dirty="0"/>
              <a:t>με ορισμό Διαδικτύου.</a:t>
            </a:r>
          </a:p>
        </p:txBody>
      </p:sp>
      <p:sp>
        <p:nvSpPr>
          <p:cNvPr id="5" name="TextBox 4">
            <a:extLst>
              <a:ext uri="{FF2B5EF4-FFF2-40B4-BE49-F238E27FC236}">
                <a16:creationId xmlns:a16="http://schemas.microsoft.com/office/drawing/2014/main" xmlns="" id="{E26759FD-0820-B8A0-0579-526DFF3DFFAF}"/>
              </a:ext>
            </a:extLst>
          </p:cNvPr>
          <p:cNvSpPr txBox="1"/>
          <p:nvPr/>
        </p:nvSpPr>
        <p:spPr>
          <a:xfrm>
            <a:off x="597306" y="1572607"/>
            <a:ext cx="9131968" cy="2308324"/>
          </a:xfrm>
          <a:prstGeom prst="rect">
            <a:avLst/>
          </a:prstGeom>
          <a:noFill/>
        </p:spPr>
        <p:txBody>
          <a:bodyPr wrap="square" rtlCol="0">
            <a:spAutoFit/>
          </a:bodyPr>
          <a:lstStyle/>
          <a:p>
            <a:pPr algn="just"/>
            <a:r>
              <a:rPr lang="el-GR" dirty="0"/>
              <a:t>Ποιες από τις παρακάτω προτάσεις ορίζουν το Διαδίκτυο</a:t>
            </a:r>
            <a:r>
              <a:rPr lang="en-US" dirty="0"/>
              <a:t>;</a:t>
            </a:r>
            <a:endParaRPr lang="el-GR" dirty="0"/>
          </a:p>
          <a:p>
            <a:pPr algn="just"/>
            <a:endParaRPr lang="en-US" dirty="0"/>
          </a:p>
          <a:p>
            <a:pPr marL="285750" indent="-285750" algn="just">
              <a:buFont typeface="Wingdings" panose="05000000000000000000" pitchFamily="2" charset="2"/>
              <a:buChar char="Ø"/>
            </a:pPr>
            <a:r>
              <a:rPr lang="el-GR" dirty="0"/>
              <a:t>Τα «καλώδια» που συνδέουν όλους τους υπολογιστές.</a:t>
            </a:r>
          </a:p>
          <a:p>
            <a:pPr marL="285750" indent="-285750" algn="just">
              <a:buFont typeface="Wingdings" panose="05000000000000000000" pitchFamily="2" charset="2"/>
              <a:buChar char="Ø"/>
            </a:pPr>
            <a:r>
              <a:rPr lang="el-GR" dirty="0"/>
              <a:t>Ο τρόπος με τον οποίο μπαίνουμε στον κόσμο της πληροφορίας.</a:t>
            </a:r>
          </a:p>
          <a:p>
            <a:pPr marL="285750" indent="-285750" algn="just">
              <a:buFont typeface="Wingdings" panose="05000000000000000000" pitchFamily="2" charset="2"/>
              <a:buChar char="Ø"/>
            </a:pPr>
            <a:r>
              <a:rPr lang="el-GR" dirty="0"/>
              <a:t>Ο τρόπος με τον οποίον ενώνονται όλα τα δίκτυα.</a:t>
            </a:r>
          </a:p>
          <a:p>
            <a:pPr marL="285750" indent="-285750" algn="just">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p:txBody>
      </p:sp>
      <p:cxnSp>
        <p:nvCxnSpPr>
          <p:cNvPr id="7" name="Ευθύγραμμο βέλος σύνδεσης 6">
            <a:extLst>
              <a:ext uri="{FF2B5EF4-FFF2-40B4-BE49-F238E27FC236}">
                <a16:creationId xmlns:a16="http://schemas.microsoft.com/office/drawing/2014/main" xmlns="" id="{33050BC6-31C2-0066-E2ED-38DB85E652E8}"/>
              </a:ext>
            </a:extLst>
          </p:cNvPr>
          <p:cNvCxnSpPr>
            <a:cxnSpLocks/>
          </p:cNvCxnSpPr>
          <p:nvPr/>
        </p:nvCxnSpPr>
        <p:spPr>
          <a:xfrm flipH="1" flipV="1">
            <a:off x="5757851" y="3129643"/>
            <a:ext cx="676297" cy="381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3C5742AB-6258-E5C7-B918-4DCD3871658A}"/>
              </a:ext>
            </a:extLst>
          </p:cNvPr>
          <p:cNvSpPr txBox="1"/>
          <p:nvPr/>
        </p:nvSpPr>
        <p:spPr>
          <a:xfrm>
            <a:off x="6233981" y="3593751"/>
            <a:ext cx="3161809" cy="1200329"/>
          </a:xfrm>
          <a:prstGeom prst="rect">
            <a:avLst/>
          </a:prstGeom>
          <a:noFill/>
        </p:spPr>
        <p:txBody>
          <a:bodyPr wrap="square" rtlCol="0">
            <a:spAutoFit/>
          </a:bodyPr>
          <a:lstStyle/>
          <a:p>
            <a:pPr algn="just"/>
            <a:r>
              <a:rPr lang="el-GR" dirty="0"/>
              <a:t>Αν δεν υπάρχει στο πρόγραμμα επιλογή για παραπάνω από μία απαντήσεις, θα σβήσουμε τη μία σωστή.</a:t>
            </a:r>
          </a:p>
        </p:txBody>
      </p:sp>
      <p:pic>
        <p:nvPicPr>
          <p:cNvPr id="11" name="Εικόνα 10">
            <a:extLst>
              <a:ext uri="{FF2B5EF4-FFF2-40B4-BE49-F238E27FC236}">
                <a16:creationId xmlns:a16="http://schemas.microsoft.com/office/drawing/2014/main" xmlns="" id="{2EACAAAB-95CE-6787-D697-F186F8FD36F2}"/>
              </a:ext>
            </a:extLst>
          </p:cNvPr>
          <p:cNvPicPr>
            <a:picLocks noChangeAspect="1"/>
          </p:cNvPicPr>
          <p:nvPr/>
        </p:nvPicPr>
        <p:blipFill>
          <a:blip r:embed="rId2"/>
          <a:stretch>
            <a:fillRect/>
          </a:stretch>
        </p:blipFill>
        <p:spPr>
          <a:xfrm>
            <a:off x="9025308" y="738943"/>
            <a:ext cx="2308324" cy="2308324"/>
          </a:xfrm>
          <a:prstGeom prst="rect">
            <a:avLst/>
          </a:prstGeom>
        </p:spPr>
      </p:pic>
      <p:sp>
        <p:nvSpPr>
          <p:cNvPr id="3" name="TextBox 2">
            <a:extLst>
              <a:ext uri="{FF2B5EF4-FFF2-40B4-BE49-F238E27FC236}">
                <a16:creationId xmlns:a16="http://schemas.microsoft.com/office/drawing/2014/main" xmlns="" id="{3A9F25E0-6FDD-2501-2DB2-758F56271E6B}"/>
              </a:ext>
            </a:extLst>
          </p:cNvPr>
          <p:cNvSpPr txBox="1"/>
          <p:nvPr/>
        </p:nvSpPr>
        <p:spPr>
          <a:xfrm>
            <a:off x="485360" y="5380624"/>
            <a:ext cx="2375452" cy="523220"/>
          </a:xfrm>
          <a:prstGeom prst="rect">
            <a:avLst/>
          </a:prstGeom>
          <a:noFill/>
        </p:spPr>
        <p:txBody>
          <a:bodyPr wrap="square" rtlCol="0">
            <a:spAutoFit/>
          </a:bodyPr>
          <a:lstStyle/>
          <a:p>
            <a:pPr algn="just"/>
            <a:r>
              <a:rPr lang="el-GR" sz="1400" dirty="0"/>
              <a:t>Ο χρήστης θα έχει τη δυνατότητα να γυρίσει πίσω</a:t>
            </a:r>
            <a:r>
              <a:rPr lang="en-US" sz="1400" dirty="0"/>
              <a:t>.</a:t>
            </a:r>
            <a:endParaRPr lang="el-GR" sz="1400" dirty="0"/>
          </a:p>
        </p:txBody>
      </p:sp>
      <p:sp>
        <p:nvSpPr>
          <p:cNvPr id="6" name="Βέλος: Αριστερό 5">
            <a:extLst>
              <a:ext uri="{FF2B5EF4-FFF2-40B4-BE49-F238E27FC236}">
                <a16:creationId xmlns:a16="http://schemas.microsoft.com/office/drawing/2014/main" xmlns="" id="{EB96AC75-A8A2-4C65-CE23-D77CDADEB5C3}"/>
              </a:ext>
            </a:extLst>
          </p:cNvPr>
          <p:cNvSpPr/>
          <p:nvPr/>
        </p:nvSpPr>
        <p:spPr>
          <a:xfrm>
            <a:off x="1159564" y="6102626"/>
            <a:ext cx="1027043" cy="5168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xmlns="" id="{E9BB8166-138D-5765-41BD-9FA61CAEB1A5}"/>
              </a:ext>
            </a:extLst>
          </p:cNvPr>
          <p:cNvSpPr txBox="1"/>
          <p:nvPr/>
        </p:nvSpPr>
        <p:spPr>
          <a:xfrm>
            <a:off x="9670359" y="5380624"/>
            <a:ext cx="2067339"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9" name="Βέλος: Δεξιό 8">
            <a:extLst>
              <a:ext uri="{FF2B5EF4-FFF2-40B4-BE49-F238E27FC236}">
                <a16:creationId xmlns:a16="http://schemas.microsoft.com/office/drawing/2014/main" xmlns="" id="{9AC3B47C-C251-177E-E95C-A10F91B7CBB5}"/>
              </a:ext>
            </a:extLst>
          </p:cNvPr>
          <p:cNvSpPr/>
          <p:nvPr/>
        </p:nvSpPr>
        <p:spPr>
          <a:xfrm>
            <a:off x="10283184" y="5970668"/>
            <a:ext cx="1107059" cy="516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xmlns="" val="233865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EE667828-2B3B-4AE2-9041-8D3573D464D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77698" cy="5500468"/>
          </a:xfrm>
          <a:prstGeom prst="rect">
            <a:avLst/>
          </a:prstGeom>
        </p:spPr>
      </p:pic>
    </p:spTree>
    <p:extLst>
      <p:ext uri="{BB962C8B-B14F-4D97-AF65-F5344CB8AC3E}">
        <p14:creationId xmlns:p14="http://schemas.microsoft.com/office/powerpoint/2010/main" xmlns="" val="2300547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90745AF7-DFC3-46D0-8B8A-6FB79EC98FD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5533704"/>
          </a:xfrm>
          <a:prstGeom prst="rect">
            <a:avLst/>
          </a:prstGeom>
        </p:spPr>
      </p:pic>
    </p:spTree>
    <p:extLst>
      <p:ext uri="{BB962C8B-B14F-4D97-AF65-F5344CB8AC3E}">
        <p14:creationId xmlns:p14="http://schemas.microsoft.com/office/powerpoint/2010/main" xmlns="" val="131169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BE875EAB-5757-4CA5-B8EF-0E724D80F3D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01970"/>
            <a:ext cx="12192000" cy="5542630"/>
          </a:xfrm>
          <a:prstGeom prst="rect">
            <a:avLst/>
          </a:prstGeom>
        </p:spPr>
      </p:pic>
    </p:spTree>
    <p:extLst>
      <p:ext uri="{BB962C8B-B14F-4D97-AF65-F5344CB8AC3E}">
        <p14:creationId xmlns:p14="http://schemas.microsoft.com/office/powerpoint/2010/main" xmlns="" val="169423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0385300F-CF7A-4F4A-860A-A11C52ADB08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5528826"/>
          </a:xfrm>
          <a:prstGeom prst="rect">
            <a:avLst/>
          </a:prstGeom>
        </p:spPr>
      </p:pic>
    </p:spTree>
    <p:extLst>
      <p:ext uri="{BB962C8B-B14F-4D97-AF65-F5344CB8AC3E}">
        <p14:creationId xmlns:p14="http://schemas.microsoft.com/office/powerpoint/2010/main" xmlns="" val="407974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5626A6D-1754-D741-6765-C0A84D8D30B3}"/>
              </a:ext>
            </a:extLst>
          </p:cNvPr>
          <p:cNvSpPr txBox="1"/>
          <p:nvPr/>
        </p:nvSpPr>
        <p:spPr>
          <a:xfrm>
            <a:off x="4283242" y="726430"/>
            <a:ext cx="4692315" cy="369332"/>
          </a:xfrm>
          <a:prstGeom prst="rect">
            <a:avLst/>
          </a:prstGeom>
          <a:noFill/>
        </p:spPr>
        <p:txBody>
          <a:bodyPr wrap="square" rtlCol="0">
            <a:spAutoFit/>
          </a:bodyPr>
          <a:lstStyle/>
          <a:p>
            <a:r>
              <a:rPr lang="en-US" dirty="0"/>
              <a:t>Quiz </a:t>
            </a:r>
            <a:r>
              <a:rPr lang="el-GR" dirty="0"/>
              <a:t>με ορισμό Παγκοσμίου ιστού.</a:t>
            </a:r>
          </a:p>
        </p:txBody>
      </p:sp>
      <p:sp>
        <p:nvSpPr>
          <p:cNvPr id="7" name="TextBox 6">
            <a:extLst>
              <a:ext uri="{FF2B5EF4-FFF2-40B4-BE49-F238E27FC236}">
                <a16:creationId xmlns:a16="http://schemas.microsoft.com/office/drawing/2014/main" xmlns="" id="{D21DBDDA-BDCF-E34D-0F0E-EBED323CC480}"/>
              </a:ext>
            </a:extLst>
          </p:cNvPr>
          <p:cNvSpPr txBox="1"/>
          <p:nvPr/>
        </p:nvSpPr>
        <p:spPr>
          <a:xfrm>
            <a:off x="575074" y="1731611"/>
            <a:ext cx="6521116" cy="2031325"/>
          </a:xfrm>
          <a:prstGeom prst="rect">
            <a:avLst/>
          </a:prstGeom>
          <a:noFill/>
        </p:spPr>
        <p:txBody>
          <a:bodyPr wrap="square" rtlCol="0">
            <a:spAutoFit/>
          </a:bodyPr>
          <a:lstStyle/>
          <a:p>
            <a:pPr algn="just"/>
            <a:r>
              <a:rPr lang="el-GR" dirty="0"/>
              <a:t>Ποια από τις παρακάτω προτάσεις ορίζει τον Παγκόσμιο ιστό;</a:t>
            </a:r>
          </a:p>
          <a:p>
            <a:pPr algn="just"/>
            <a:endParaRPr lang="el-GR" dirty="0"/>
          </a:p>
          <a:p>
            <a:pPr marL="285750" indent="-285750" algn="just">
              <a:buFont typeface="Wingdings" panose="05000000000000000000" pitchFamily="2" charset="2"/>
              <a:buChar char="Ø"/>
            </a:pPr>
            <a:r>
              <a:rPr lang="el-GR" dirty="0"/>
              <a:t>Το σύνολο των υπολογιστών που υπάρχουν στον πλανήτη.</a:t>
            </a:r>
          </a:p>
          <a:p>
            <a:pPr marL="285750" indent="-285750" algn="just">
              <a:buFont typeface="Wingdings" panose="05000000000000000000" pitchFamily="2" charset="2"/>
              <a:buChar char="Ø"/>
            </a:pPr>
            <a:r>
              <a:rPr lang="el-GR" dirty="0"/>
              <a:t>Ο ιστός μίας αράχνης που έχει γυρίσει όλον τον κόσμο.</a:t>
            </a:r>
          </a:p>
          <a:p>
            <a:pPr marL="285750" indent="-285750" algn="just">
              <a:buFont typeface="Wingdings" panose="05000000000000000000" pitchFamily="2" charset="2"/>
              <a:buChar char="Ø"/>
            </a:pPr>
            <a:r>
              <a:rPr lang="el-GR" dirty="0"/>
              <a:t>Ο τρόπος με τον οποίο μπαίνουμε στον κόσμο της πληροφορίας.</a:t>
            </a:r>
          </a:p>
          <a:p>
            <a:pPr marL="285750" indent="-285750">
              <a:buFont typeface="Arial" panose="020B0604020202020204" pitchFamily="34" charset="0"/>
              <a:buChar char="•"/>
            </a:pPr>
            <a:endParaRPr lang="el-GR" dirty="0"/>
          </a:p>
          <a:p>
            <a:endParaRPr lang="el-GR" dirty="0"/>
          </a:p>
        </p:txBody>
      </p:sp>
      <p:sp>
        <p:nvSpPr>
          <p:cNvPr id="8" name="TextBox 7">
            <a:extLst>
              <a:ext uri="{FF2B5EF4-FFF2-40B4-BE49-F238E27FC236}">
                <a16:creationId xmlns:a16="http://schemas.microsoft.com/office/drawing/2014/main" xmlns="" id="{02A6B615-D94C-B093-477C-FE401248DD96}"/>
              </a:ext>
            </a:extLst>
          </p:cNvPr>
          <p:cNvSpPr txBox="1"/>
          <p:nvPr/>
        </p:nvSpPr>
        <p:spPr>
          <a:xfrm>
            <a:off x="5552309" y="4081451"/>
            <a:ext cx="3588027" cy="923330"/>
          </a:xfrm>
          <a:prstGeom prst="rect">
            <a:avLst/>
          </a:prstGeom>
          <a:noFill/>
        </p:spPr>
        <p:txBody>
          <a:bodyPr wrap="square" rtlCol="0">
            <a:spAutoFit/>
          </a:bodyPr>
          <a:lstStyle/>
          <a:p>
            <a:pPr algn="just"/>
            <a:r>
              <a:rPr lang="el-GR" dirty="0"/>
              <a:t>Αν δεν υπάρχει στο πρόγραμμα επιλογή για παραπάνω από μία απαντήσεις, θα σβήσουμε τη μία.</a:t>
            </a:r>
          </a:p>
        </p:txBody>
      </p:sp>
      <p:cxnSp>
        <p:nvCxnSpPr>
          <p:cNvPr id="10" name="Ευθύγραμμο βέλος σύνδεσης 9">
            <a:extLst>
              <a:ext uri="{FF2B5EF4-FFF2-40B4-BE49-F238E27FC236}">
                <a16:creationId xmlns:a16="http://schemas.microsoft.com/office/drawing/2014/main" xmlns="" id="{1E06930E-0BC8-674E-FBAA-0B014BC4E89C}"/>
              </a:ext>
            </a:extLst>
          </p:cNvPr>
          <p:cNvCxnSpPr>
            <a:cxnSpLocks/>
          </p:cNvCxnSpPr>
          <p:nvPr/>
        </p:nvCxnSpPr>
        <p:spPr>
          <a:xfrm flipH="1" flipV="1">
            <a:off x="5552309" y="3316830"/>
            <a:ext cx="1014141" cy="592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Εικόνα 13">
            <a:extLst>
              <a:ext uri="{FF2B5EF4-FFF2-40B4-BE49-F238E27FC236}">
                <a16:creationId xmlns:a16="http://schemas.microsoft.com/office/drawing/2014/main" xmlns="" id="{289C6EC0-9060-C9A1-C22F-75554D967674}"/>
              </a:ext>
            </a:extLst>
          </p:cNvPr>
          <p:cNvPicPr>
            <a:picLocks noChangeAspect="1"/>
          </p:cNvPicPr>
          <p:nvPr/>
        </p:nvPicPr>
        <p:blipFill>
          <a:blip r:embed="rId2"/>
          <a:stretch>
            <a:fillRect/>
          </a:stretch>
        </p:blipFill>
        <p:spPr>
          <a:xfrm>
            <a:off x="9146125" y="902640"/>
            <a:ext cx="2179219" cy="2710471"/>
          </a:xfrm>
          <a:prstGeom prst="rect">
            <a:avLst/>
          </a:prstGeom>
        </p:spPr>
      </p:pic>
      <p:sp>
        <p:nvSpPr>
          <p:cNvPr id="3" name="TextBox 2">
            <a:extLst>
              <a:ext uri="{FF2B5EF4-FFF2-40B4-BE49-F238E27FC236}">
                <a16:creationId xmlns:a16="http://schemas.microsoft.com/office/drawing/2014/main" xmlns="" id="{86643695-7FCE-C36E-E48B-470D02C84487}"/>
              </a:ext>
            </a:extLst>
          </p:cNvPr>
          <p:cNvSpPr txBox="1"/>
          <p:nvPr/>
        </p:nvSpPr>
        <p:spPr>
          <a:xfrm>
            <a:off x="9417065" y="5393874"/>
            <a:ext cx="2199861"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4" name="TextBox 3">
            <a:extLst>
              <a:ext uri="{FF2B5EF4-FFF2-40B4-BE49-F238E27FC236}">
                <a16:creationId xmlns:a16="http://schemas.microsoft.com/office/drawing/2014/main" xmlns="" id="{0F0E5A07-9742-2F0A-3F9D-877D1D426F2C}"/>
              </a:ext>
            </a:extLst>
          </p:cNvPr>
          <p:cNvSpPr txBox="1"/>
          <p:nvPr/>
        </p:nvSpPr>
        <p:spPr>
          <a:xfrm>
            <a:off x="378524" y="5393874"/>
            <a:ext cx="2372139"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6" name="Βέλος: Αριστερό 5">
            <a:extLst>
              <a:ext uri="{FF2B5EF4-FFF2-40B4-BE49-F238E27FC236}">
                <a16:creationId xmlns:a16="http://schemas.microsoft.com/office/drawing/2014/main" xmlns="" id="{4AB3437E-17B4-53C2-39F7-E004672A0095}"/>
              </a:ext>
            </a:extLst>
          </p:cNvPr>
          <p:cNvSpPr/>
          <p:nvPr/>
        </p:nvSpPr>
        <p:spPr>
          <a:xfrm>
            <a:off x="948368" y="6072519"/>
            <a:ext cx="1232452" cy="496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xmlns="" id="{4EDD9828-7571-8E48-F35C-EBA6EDECD5CB}"/>
              </a:ext>
            </a:extLst>
          </p:cNvPr>
          <p:cNvSpPr/>
          <p:nvPr/>
        </p:nvSpPr>
        <p:spPr>
          <a:xfrm>
            <a:off x="10011180" y="6046017"/>
            <a:ext cx="1232452"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47555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xmlns="" id="{87BF42CA-AD55-48B4-8949-C4DCA60A6A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2">
            <a:extLst>
              <a:ext uri="{FF2B5EF4-FFF2-40B4-BE49-F238E27FC236}">
                <a16:creationId xmlns:a16="http://schemas.microsoft.com/office/drawing/2014/main" xmlns="" id="{66AE1D3D-3106-4CB2-AA7C-0C1642AC0F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9" name="Group 24">
            <a:extLst>
              <a:ext uri="{FF2B5EF4-FFF2-40B4-BE49-F238E27FC236}">
                <a16:creationId xmlns:a16="http://schemas.microsoft.com/office/drawing/2014/main" xmlns="" id="{0A31B6AF-B711-4CDB-8C2B-16E963DDC4C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137" y="0"/>
            <a:ext cx="5646974" cy="6483075"/>
            <a:chOff x="-19221" y="0"/>
            <a:chExt cx="5646974" cy="6483075"/>
          </a:xfrm>
        </p:grpSpPr>
        <p:sp>
          <p:nvSpPr>
            <p:cNvPr id="40" name="Freeform: Shape 25">
              <a:extLst>
                <a:ext uri="{FF2B5EF4-FFF2-40B4-BE49-F238E27FC236}">
                  <a16:creationId xmlns:a16="http://schemas.microsoft.com/office/drawing/2014/main" xmlns="" id="{CA818331-E13C-49C6-B98D-A60AD0E8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26">
              <a:extLst>
                <a:ext uri="{FF2B5EF4-FFF2-40B4-BE49-F238E27FC236}">
                  <a16:creationId xmlns:a16="http://schemas.microsoft.com/office/drawing/2014/main" xmlns="" id="{67C4629D-4AB7-48D4-A61B-1AE1837A78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27">
              <a:extLst>
                <a:ext uri="{FF2B5EF4-FFF2-40B4-BE49-F238E27FC236}">
                  <a16:creationId xmlns:a16="http://schemas.microsoft.com/office/drawing/2014/main" xmlns="" id="{D1E30050-9FC4-4CC7-8C0B-BF5EFD106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28">
              <a:extLst>
                <a:ext uri="{FF2B5EF4-FFF2-40B4-BE49-F238E27FC236}">
                  <a16:creationId xmlns:a16="http://schemas.microsoft.com/office/drawing/2014/main" xmlns="" id="{E7E03733-50FD-49A6-B226-40F6A0AD45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xmlns="" id="{8A614510-A9F4-41B6-B78E-F49E390C7E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xmlns="" id="{D5B44838-E23C-21BF-3343-55D86A574BAA}"/>
              </a:ext>
            </a:extLst>
          </p:cNvPr>
          <p:cNvSpPr>
            <a:spLocks noGrp="1"/>
          </p:cNvSpPr>
          <p:nvPr>
            <p:ph type="title"/>
          </p:nvPr>
        </p:nvSpPr>
        <p:spPr>
          <a:xfrm>
            <a:off x="804672" y="2053641"/>
            <a:ext cx="3669161" cy="2760098"/>
          </a:xfrm>
        </p:spPr>
        <p:txBody>
          <a:bodyPr>
            <a:normAutofit/>
          </a:bodyPr>
          <a:lstStyle/>
          <a:p>
            <a:r>
              <a:rPr lang="el-GR" sz="4000" b="1">
                <a:solidFill>
                  <a:schemeClr val="tx2"/>
                </a:solidFill>
                <a:latin typeface="+mn-lt"/>
              </a:rPr>
              <a:t>Κεντρική ιδέα </a:t>
            </a:r>
            <a:endParaRPr lang="en-US" sz="4000" b="1">
              <a:solidFill>
                <a:schemeClr val="tx2"/>
              </a:solidFill>
              <a:latin typeface="+mn-lt"/>
            </a:endParaRPr>
          </a:p>
        </p:txBody>
      </p:sp>
      <p:sp>
        <p:nvSpPr>
          <p:cNvPr id="3" name="Content Placeholder 2">
            <a:extLst>
              <a:ext uri="{FF2B5EF4-FFF2-40B4-BE49-F238E27FC236}">
                <a16:creationId xmlns:a16="http://schemas.microsoft.com/office/drawing/2014/main" xmlns="" id="{12048E37-573C-3ECA-039A-72A274BA5A88}"/>
              </a:ext>
            </a:extLst>
          </p:cNvPr>
          <p:cNvSpPr>
            <a:spLocks noGrp="1"/>
          </p:cNvSpPr>
          <p:nvPr>
            <p:ph idx="1"/>
          </p:nvPr>
        </p:nvSpPr>
        <p:spPr>
          <a:xfrm>
            <a:off x="6090574" y="801866"/>
            <a:ext cx="5306084" cy="5230634"/>
          </a:xfrm>
          <a:noFill/>
          <a:ln>
            <a:noFill/>
          </a:ln>
        </p:spPr>
        <p:txBody>
          <a:bodyPr anchor="ctr">
            <a:normAutofit/>
          </a:bodyPr>
          <a:lstStyle/>
          <a:p>
            <a:r>
              <a:rPr lang="el-GR" sz="1800">
                <a:solidFill>
                  <a:schemeClr val="tx2"/>
                </a:solidFill>
              </a:rPr>
              <a:t>Η αφήγηση θα στηριχτεί στην ενότητα 4 «Δικτυακός Υπολογιστής» του Μουσείου Π&amp;Τ, ΕΚΠΑ</a:t>
            </a:r>
          </a:p>
          <a:p>
            <a:endParaRPr lang="el-GR" sz="1800">
              <a:solidFill>
                <a:schemeClr val="tx2"/>
              </a:solidFill>
            </a:endParaRPr>
          </a:p>
          <a:p>
            <a:r>
              <a:rPr lang="el-GR" sz="1800">
                <a:solidFill>
                  <a:schemeClr val="tx2"/>
                </a:solidFill>
              </a:rPr>
              <a:t>Διαδίκτυο, </a:t>
            </a:r>
            <a:r>
              <a:rPr lang="en-US" sz="1800">
                <a:solidFill>
                  <a:schemeClr val="tx2"/>
                </a:solidFill>
              </a:rPr>
              <a:t>WWW</a:t>
            </a:r>
            <a:r>
              <a:rPr lang="el-GR" sz="1800">
                <a:solidFill>
                  <a:schemeClr val="tx2"/>
                </a:solidFill>
              </a:rPr>
              <a:t>, </a:t>
            </a:r>
            <a:r>
              <a:rPr lang="en-US" sz="1800">
                <a:solidFill>
                  <a:schemeClr val="tx2"/>
                </a:solidFill>
              </a:rPr>
              <a:t>social media</a:t>
            </a:r>
            <a:endParaRPr lang="el-GR" sz="1800">
              <a:solidFill>
                <a:schemeClr val="tx2"/>
              </a:solidFill>
            </a:endParaRPr>
          </a:p>
          <a:p>
            <a:endParaRPr lang="en-US" sz="1800">
              <a:solidFill>
                <a:schemeClr val="tx2"/>
              </a:solidFill>
            </a:endParaRPr>
          </a:p>
          <a:p>
            <a:r>
              <a:rPr lang="el-GR" sz="1800">
                <a:solidFill>
                  <a:schemeClr val="tx2"/>
                </a:solidFill>
              </a:rPr>
              <a:t>Δυνατότητες και κίνδυνοι  </a:t>
            </a:r>
          </a:p>
          <a:p>
            <a:endParaRPr lang="en-US" sz="1800" dirty="0">
              <a:solidFill>
                <a:schemeClr val="tx2"/>
              </a:solidFill>
            </a:endParaRPr>
          </a:p>
        </p:txBody>
      </p:sp>
    </p:spTree>
    <p:extLst>
      <p:ext uri="{BB962C8B-B14F-4D97-AF65-F5344CB8AC3E}">
        <p14:creationId xmlns:p14="http://schemas.microsoft.com/office/powerpoint/2010/main" xmlns="" val="291799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1BA3A8E4-5569-4586-8B81-8B66BD6A947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5522259"/>
          </a:xfrm>
          <a:prstGeom prst="rect">
            <a:avLst/>
          </a:prstGeom>
        </p:spPr>
      </p:pic>
    </p:spTree>
    <p:extLst>
      <p:ext uri="{BB962C8B-B14F-4D97-AF65-F5344CB8AC3E}">
        <p14:creationId xmlns:p14="http://schemas.microsoft.com/office/powerpoint/2010/main" xmlns="" val="134014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6B369385-918D-4DF7-BAE3-D0212727A5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5502031"/>
          </a:xfrm>
          <a:prstGeom prst="rect">
            <a:avLst/>
          </a:prstGeom>
        </p:spPr>
      </p:pic>
    </p:spTree>
    <p:extLst>
      <p:ext uri="{BB962C8B-B14F-4D97-AF65-F5344CB8AC3E}">
        <p14:creationId xmlns:p14="http://schemas.microsoft.com/office/powerpoint/2010/main" xmlns="" val="548574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C10B02D5-0F59-46C8-99A0-B4CB02B32D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5524779"/>
          </a:xfrm>
          <a:prstGeom prst="rect">
            <a:avLst/>
          </a:prstGeom>
        </p:spPr>
      </p:pic>
    </p:spTree>
    <p:extLst>
      <p:ext uri="{BB962C8B-B14F-4D97-AF65-F5344CB8AC3E}">
        <p14:creationId xmlns:p14="http://schemas.microsoft.com/office/powerpoint/2010/main" xmlns="" val="764081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A56A68E6-672D-4C47-B567-ED98B8B105D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5510962"/>
          </a:xfrm>
          <a:prstGeom prst="rect">
            <a:avLst/>
          </a:prstGeom>
        </p:spPr>
      </p:pic>
    </p:spTree>
    <p:extLst>
      <p:ext uri="{BB962C8B-B14F-4D97-AF65-F5344CB8AC3E}">
        <p14:creationId xmlns:p14="http://schemas.microsoft.com/office/powerpoint/2010/main" xmlns="" val="158249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A0A8C6-458C-802C-51BB-B0D4116C3983}"/>
              </a:ext>
            </a:extLst>
          </p:cNvPr>
          <p:cNvSpPr txBox="1"/>
          <p:nvPr/>
        </p:nvSpPr>
        <p:spPr>
          <a:xfrm>
            <a:off x="718930" y="3581768"/>
            <a:ext cx="10754139" cy="1477328"/>
          </a:xfrm>
          <a:prstGeom prst="rect">
            <a:avLst/>
          </a:prstGeom>
          <a:noFill/>
        </p:spPr>
        <p:txBody>
          <a:bodyPr wrap="square" rtlCol="0">
            <a:spAutoFit/>
          </a:bodyPr>
          <a:lstStyle/>
          <a:p>
            <a:pPr algn="just"/>
            <a:r>
              <a:rPr lang="el-GR" dirty="0"/>
              <a:t>Λοιπόν, φτάνει με το μάθημα. Ας μιλήσουμε λίγο για τις δυνατότητες του Διαδικτύου.</a:t>
            </a:r>
          </a:p>
          <a:p>
            <a:pPr algn="just"/>
            <a:endParaRPr lang="el-GR" dirty="0"/>
          </a:p>
          <a:p>
            <a:pPr algn="just"/>
            <a:r>
              <a:rPr lang="el-GR" dirty="0"/>
              <a:t>Σίγουρα, όπως ξέρετε και εσείς, το Διαδίκτυο μάς βοηθά να επικοινωνούμε με τα αγαπημένα μας πρόσωπα, όσο μακριά κι αν είναι. Επίσης, μπορούμε να παίζουμε παιχνίδια, να βλέπουμε </a:t>
            </a:r>
            <a:r>
              <a:rPr lang="en-US" dirty="0"/>
              <a:t>video, </a:t>
            </a:r>
            <a:r>
              <a:rPr lang="el-GR" dirty="0"/>
              <a:t>να ακούμε μουσική και άλλα πολλά. Τέλος, είναι χρήσιμο για να βρίσκουμε πληροφορίες και να ανταλλάσσουμε φωτογραφίες και </a:t>
            </a:r>
            <a:r>
              <a:rPr lang="en-US" dirty="0"/>
              <a:t>memes</a:t>
            </a:r>
            <a:r>
              <a:rPr lang="el-GR" dirty="0"/>
              <a:t>.</a:t>
            </a:r>
          </a:p>
        </p:txBody>
      </p:sp>
      <p:pic>
        <p:nvPicPr>
          <p:cNvPr id="5" name="Εικόνα 4">
            <a:extLst>
              <a:ext uri="{FF2B5EF4-FFF2-40B4-BE49-F238E27FC236}">
                <a16:creationId xmlns:a16="http://schemas.microsoft.com/office/drawing/2014/main" xmlns="" id="{BF6A3869-8EEA-52BD-3832-DE60C4B0F87D}"/>
              </a:ext>
            </a:extLst>
          </p:cNvPr>
          <p:cNvPicPr>
            <a:picLocks noChangeAspect="1"/>
          </p:cNvPicPr>
          <p:nvPr/>
        </p:nvPicPr>
        <p:blipFill>
          <a:blip r:embed="rId2"/>
          <a:stretch>
            <a:fillRect/>
          </a:stretch>
        </p:blipFill>
        <p:spPr>
          <a:xfrm>
            <a:off x="660659" y="464923"/>
            <a:ext cx="4125323" cy="2588438"/>
          </a:xfrm>
          <a:prstGeom prst="rect">
            <a:avLst/>
          </a:prstGeom>
        </p:spPr>
      </p:pic>
      <p:pic>
        <p:nvPicPr>
          <p:cNvPr id="6" name="Εικόνα 5">
            <a:extLst>
              <a:ext uri="{FF2B5EF4-FFF2-40B4-BE49-F238E27FC236}">
                <a16:creationId xmlns:a16="http://schemas.microsoft.com/office/drawing/2014/main" xmlns="" id="{7096E8B2-1C87-6D65-ED06-33885116902E}"/>
              </a:ext>
            </a:extLst>
          </p:cNvPr>
          <p:cNvPicPr>
            <a:picLocks noChangeAspect="1"/>
          </p:cNvPicPr>
          <p:nvPr/>
        </p:nvPicPr>
        <p:blipFill>
          <a:blip r:embed="rId3"/>
          <a:stretch>
            <a:fillRect/>
          </a:stretch>
        </p:blipFill>
        <p:spPr>
          <a:xfrm>
            <a:off x="7063409" y="515516"/>
            <a:ext cx="4467932" cy="2553104"/>
          </a:xfrm>
          <a:prstGeom prst="rect">
            <a:avLst/>
          </a:prstGeom>
        </p:spPr>
      </p:pic>
      <p:sp>
        <p:nvSpPr>
          <p:cNvPr id="2" name="TextBox 1">
            <a:extLst>
              <a:ext uri="{FF2B5EF4-FFF2-40B4-BE49-F238E27FC236}">
                <a16:creationId xmlns:a16="http://schemas.microsoft.com/office/drawing/2014/main" xmlns="" id="{2BA40FEE-822F-0479-B816-36093CF744CA}"/>
              </a:ext>
            </a:extLst>
          </p:cNvPr>
          <p:cNvSpPr txBox="1"/>
          <p:nvPr/>
        </p:nvSpPr>
        <p:spPr>
          <a:xfrm>
            <a:off x="660659" y="5499593"/>
            <a:ext cx="2597426"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3" name="TextBox 2">
            <a:extLst>
              <a:ext uri="{FF2B5EF4-FFF2-40B4-BE49-F238E27FC236}">
                <a16:creationId xmlns:a16="http://schemas.microsoft.com/office/drawing/2014/main" xmlns="" id="{A2EF2BFC-8265-86DA-31E3-73C4DC81A69A}"/>
              </a:ext>
            </a:extLst>
          </p:cNvPr>
          <p:cNvSpPr txBox="1"/>
          <p:nvPr/>
        </p:nvSpPr>
        <p:spPr>
          <a:xfrm>
            <a:off x="9344732" y="5499593"/>
            <a:ext cx="2186609"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241861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60401" y="3378199"/>
            <a:ext cx="10989734" cy="923330"/>
          </a:xfrm>
          <a:prstGeom prst="rect">
            <a:avLst/>
          </a:prstGeom>
          <a:noFill/>
        </p:spPr>
        <p:txBody>
          <a:bodyPr wrap="square" rtlCol="0">
            <a:spAutoFit/>
          </a:bodyPr>
          <a:lstStyle/>
          <a:p>
            <a:pPr algn="just"/>
            <a:r>
              <a:rPr lang="el-GR" dirty="0"/>
              <a:t>Εκτός όμως από τα καλά του, το Διαδίκτυο έχει και κινδύνους.</a:t>
            </a:r>
          </a:p>
          <a:p>
            <a:pPr algn="just"/>
            <a:endParaRPr lang="el-GR" dirty="0"/>
          </a:p>
          <a:p>
            <a:pPr algn="just"/>
            <a:r>
              <a:rPr lang="el-GR" dirty="0"/>
              <a:t>Μήπως γνωρίζετε κάποιους απ’ αυτούς;  Για κάντε μια σύντομη συζήτηση, γιατί έχω κι εγώ πολλά να σας πω μετά. </a:t>
            </a:r>
          </a:p>
        </p:txBody>
      </p:sp>
      <p:cxnSp>
        <p:nvCxnSpPr>
          <p:cNvPr id="6" name="5 - Ευθύγραμμο βέλος σύνδεσης"/>
          <p:cNvCxnSpPr/>
          <p:nvPr/>
        </p:nvCxnSpPr>
        <p:spPr>
          <a:xfrm rot="16200000" flipV="1">
            <a:off x="3835401" y="4423835"/>
            <a:ext cx="397932" cy="355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2912533" y="4800600"/>
            <a:ext cx="7205134" cy="369332"/>
          </a:xfrm>
          <a:prstGeom prst="rect">
            <a:avLst/>
          </a:prstGeom>
          <a:noFill/>
        </p:spPr>
        <p:txBody>
          <a:bodyPr wrap="square" rtlCol="0">
            <a:spAutoFit/>
          </a:bodyPr>
          <a:lstStyle/>
          <a:p>
            <a:pPr algn="just"/>
            <a:r>
              <a:rPr lang="el-GR" dirty="0"/>
              <a:t>Δίνεται λίγος χρόνος για αλληλεπίδραση μεταξύ των επισκεπτών.</a:t>
            </a:r>
          </a:p>
        </p:txBody>
      </p:sp>
      <p:sp>
        <p:nvSpPr>
          <p:cNvPr id="8" name="7 - TextBox"/>
          <p:cNvSpPr txBox="1"/>
          <p:nvPr/>
        </p:nvSpPr>
        <p:spPr>
          <a:xfrm>
            <a:off x="501373" y="5308139"/>
            <a:ext cx="2616200" cy="584775"/>
          </a:xfrm>
          <a:prstGeom prst="rect">
            <a:avLst/>
          </a:prstGeom>
          <a:noFill/>
        </p:spPr>
        <p:txBody>
          <a:bodyPr wrap="square" rtlCol="0">
            <a:spAutoFit/>
          </a:bodyPr>
          <a:lstStyle/>
          <a:p>
            <a:pPr algn="just"/>
            <a:r>
              <a:rPr lang="el-GR" sz="1400" dirty="0"/>
              <a:t>Ο χρήστης θα έχει τη δυνατότητα να γυρίσει πίσω</a:t>
            </a:r>
            <a:r>
              <a:rPr lang="el-GR" dirty="0"/>
              <a:t>.</a:t>
            </a:r>
          </a:p>
        </p:txBody>
      </p:sp>
      <p:sp>
        <p:nvSpPr>
          <p:cNvPr id="9" name="Βέλος: Αριστερό 7">
            <a:extLst>
              <a:ext uri="{FF2B5EF4-FFF2-40B4-BE49-F238E27FC236}">
                <a16:creationId xmlns:a16="http://schemas.microsoft.com/office/drawing/2014/main" xmlns="" id="{3413C2FF-7A2B-1EF1-C0C4-9B7F57E2D03D}"/>
              </a:ext>
            </a:extLst>
          </p:cNvPr>
          <p:cNvSpPr/>
          <p:nvPr/>
        </p:nvSpPr>
        <p:spPr>
          <a:xfrm>
            <a:off x="1068270" y="5957528"/>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9448801" y="5427133"/>
            <a:ext cx="2082800"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11"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148" name="Picture 4" descr="Οι κίνδυνοι στο διαδίκτυο για τα παιδιά | Athens Voice"/>
          <p:cNvPicPr>
            <a:picLocks noChangeAspect="1" noChangeArrowheads="1"/>
          </p:cNvPicPr>
          <p:nvPr/>
        </p:nvPicPr>
        <p:blipFill>
          <a:blip r:embed="rId2"/>
          <a:srcRect/>
          <a:stretch>
            <a:fillRect/>
          </a:stretch>
        </p:blipFill>
        <p:spPr bwMode="auto">
          <a:xfrm>
            <a:off x="4034367" y="307496"/>
            <a:ext cx="4123266" cy="293249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058334" y="3335867"/>
            <a:ext cx="10303933" cy="1477328"/>
          </a:xfrm>
          <a:prstGeom prst="rect">
            <a:avLst/>
          </a:prstGeom>
          <a:noFill/>
        </p:spPr>
        <p:txBody>
          <a:bodyPr wrap="square" rtlCol="0">
            <a:spAutoFit/>
          </a:bodyPr>
          <a:lstStyle/>
          <a:p>
            <a:pPr algn="just"/>
            <a:r>
              <a:rPr lang="el-GR" dirty="0"/>
              <a:t>Εγώ που λες, είμαι εδώ και πολλά χρόνια </a:t>
            </a:r>
            <a:r>
              <a:rPr lang="en-US" dirty="0"/>
              <a:t>gamer.  </a:t>
            </a:r>
            <a:r>
              <a:rPr lang="el-GR" dirty="0"/>
              <a:t>Ήμουν στις τελευταίες τάξεις του Δημοτικού, θυμάμαι, όταν πρωτομπήκα στον κόσμο του </a:t>
            </a:r>
            <a:r>
              <a:rPr lang="en-US" dirty="0"/>
              <a:t>gaming. </a:t>
            </a:r>
            <a:r>
              <a:rPr lang="el-GR" dirty="0"/>
              <a:t> Στην αρχή περνούσα λίγο χρόνο μπροστά από τον υπολογιστή, αλλά μέρα με τη μέρα κολλούσα όλο και περισσότερο, χωρίς φυσικά να το καταλαβαίνω τότε.  </a:t>
            </a:r>
          </a:p>
          <a:p>
            <a:pPr algn="just"/>
            <a:endParaRPr lang="el-GR" dirty="0"/>
          </a:p>
          <a:p>
            <a:pPr algn="just"/>
            <a:r>
              <a:rPr lang="el-GR" dirty="0"/>
              <a:t>Δυστυχώς, ούτε οι γονείς μου μού είχαν βάλει κάποια όρια και η κατάσταση ξέφυγε</a:t>
            </a:r>
            <a:r>
              <a:rPr lang="en-US" dirty="0"/>
              <a:t>..</a:t>
            </a:r>
            <a:endParaRPr lang="el-GR" dirty="0"/>
          </a:p>
        </p:txBody>
      </p:sp>
      <p:sp>
        <p:nvSpPr>
          <p:cNvPr id="3" name="2 - TextBox"/>
          <p:cNvSpPr txBox="1"/>
          <p:nvPr/>
        </p:nvSpPr>
        <p:spPr>
          <a:xfrm>
            <a:off x="694267" y="5520267"/>
            <a:ext cx="2683933"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4"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9254067" y="5537200"/>
            <a:ext cx="2150533"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122" name="Picture 2" descr="Cartoon Game UI designs, themes, templates and downloadable graphic  elements on Dribbble"/>
          <p:cNvPicPr>
            <a:picLocks noChangeAspect="1" noChangeArrowheads="1"/>
          </p:cNvPicPr>
          <p:nvPr/>
        </p:nvPicPr>
        <p:blipFill>
          <a:blip r:embed="rId2"/>
          <a:srcRect/>
          <a:stretch>
            <a:fillRect/>
          </a:stretch>
        </p:blipFill>
        <p:spPr bwMode="auto">
          <a:xfrm>
            <a:off x="4014788" y="112645"/>
            <a:ext cx="4162424" cy="312181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956734" y="2971800"/>
            <a:ext cx="10219266" cy="2308324"/>
          </a:xfrm>
          <a:prstGeom prst="rect">
            <a:avLst/>
          </a:prstGeom>
          <a:noFill/>
        </p:spPr>
        <p:txBody>
          <a:bodyPr wrap="square" rtlCol="0">
            <a:spAutoFit/>
          </a:bodyPr>
          <a:lstStyle/>
          <a:p>
            <a:pPr algn="just"/>
            <a:r>
              <a:rPr lang="el-GR" dirty="0"/>
              <a:t>Άρχισε να μου αρέσει περισσότερο το παιχνίδι στον υπολογιστή παρά στο γηπεδάκι της γειτονιάς που βγαίναμε τότε. Προτιμούσα να μείνω μέσα για να ανεβαίνω όλο και περισσότερα </a:t>
            </a:r>
            <a:r>
              <a:rPr lang="en-US" dirty="0"/>
              <a:t>levels</a:t>
            </a:r>
            <a:r>
              <a:rPr lang="el-GR" dirty="0"/>
              <a:t> από το να συναντιέμαι με τους φίλους μου και να παίζουμε μπάλα.</a:t>
            </a:r>
          </a:p>
          <a:p>
            <a:pPr algn="just"/>
            <a:endParaRPr lang="el-GR" dirty="0"/>
          </a:p>
          <a:p>
            <a:pPr algn="just"/>
            <a:r>
              <a:rPr lang="el-GR" dirty="0"/>
              <a:t>Το αποτέλεσμα ήταν οι γονείς μου να μου πουν ότι απομακρύνομαι από τις παρέες μου και ότι νευριάζω πολύ εύκολα!</a:t>
            </a:r>
          </a:p>
          <a:p>
            <a:pPr algn="just"/>
            <a:endParaRPr lang="el-GR" dirty="0"/>
          </a:p>
          <a:p>
            <a:pPr algn="just"/>
            <a:r>
              <a:rPr lang="el-GR" dirty="0"/>
              <a:t>Το χειρότερο ήταν όταν έφτασε η μέρα που πήραμε βαθμούς</a:t>
            </a:r>
            <a:r>
              <a:rPr lang="en-US" dirty="0"/>
              <a:t>..</a:t>
            </a:r>
            <a:endParaRPr lang="el-GR" dirty="0"/>
          </a:p>
        </p:txBody>
      </p:sp>
      <p:sp>
        <p:nvSpPr>
          <p:cNvPr id="3" name="2 - TextBox"/>
          <p:cNvSpPr txBox="1"/>
          <p:nvPr/>
        </p:nvSpPr>
        <p:spPr>
          <a:xfrm>
            <a:off x="655428" y="5460520"/>
            <a:ext cx="2489200"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176129" y="6090159"/>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9390269" y="5566939"/>
            <a:ext cx="1955800"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098" name="Picture 2" descr="Άνοιγμα φωτογραφίας"/>
          <p:cNvPicPr>
            <a:picLocks noChangeAspect="1" noChangeArrowheads="1"/>
          </p:cNvPicPr>
          <p:nvPr/>
        </p:nvPicPr>
        <p:blipFill>
          <a:blip r:embed="rId2"/>
          <a:srcRect/>
          <a:stretch>
            <a:fillRect/>
          </a:stretch>
        </p:blipFill>
        <p:spPr bwMode="auto">
          <a:xfrm>
            <a:off x="4421188" y="272178"/>
            <a:ext cx="3290358" cy="261139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17825" y="2908852"/>
            <a:ext cx="10756348" cy="2585323"/>
          </a:xfrm>
          <a:prstGeom prst="rect">
            <a:avLst/>
          </a:prstGeom>
          <a:noFill/>
        </p:spPr>
        <p:txBody>
          <a:bodyPr wrap="square" rtlCol="0">
            <a:spAutoFit/>
          </a:bodyPr>
          <a:lstStyle/>
          <a:p>
            <a:pPr algn="just"/>
            <a:r>
              <a:rPr lang="el-GR" dirty="0"/>
              <a:t>Η βαθμολογία μου ήταν χαμηλή και η επίδοσή μου είχε πέσει κατακόρυφα.</a:t>
            </a:r>
          </a:p>
          <a:p>
            <a:pPr algn="just"/>
            <a:r>
              <a:rPr lang="el-GR" dirty="0"/>
              <a:t>«Ο Πάρης είναι πάρα πολύ απρόσεκτος μέσα στην τάξη τον τελευταίο καιρό, είναι αδιάφορος και αυτό φαίνεται και στους βαθμούς του».</a:t>
            </a:r>
          </a:p>
          <a:p>
            <a:pPr algn="just"/>
            <a:r>
              <a:rPr lang="el-GR" dirty="0"/>
              <a:t>Θυμάμαι σαν χθες αυτά τα λόγια της δασκάλας μου. </a:t>
            </a:r>
            <a:endParaRPr lang="en-US" dirty="0"/>
          </a:p>
          <a:p>
            <a:pPr algn="just"/>
            <a:endParaRPr lang="el-GR" dirty="0"/>
          </a:p>
          <a:p>
            <a:pPr algn="just"/>
            <a:r>
              <a:rPr lang="el-GR" dirty="0"/>
              <a:t>Έφαγα μια τιμωρία που δεν θα ξεχάσω ποτέ</a:t>
            </a:r>
            <a:r>
              <a:rPr lang="en-US" dirty="0"/>
              <a:t>..</a:t>
            </a:r>
            <a:r>
              <a:rPr lang="el-GR" dirty="0"/>
              <a:t> Ένας μήνας χωρίς υπολογιστή, παιχνίδι και έξοδο με φίλους. Η ΑΠΟΛΥΤΗ ΚΟΛΑΣΗ</a:t>
            </a:r>
            <a:r>
              <a:rPr lang="en-US" dirty="0"/>
              <a:t>!</a:t>
            </a:r>
            <a:endParaRPr lang="el-GR" dirty="0"/>
          </a:p>
          <a:p>
            <a:endParaRPr lang="el-GR" dirty="0"/>
          </a:p>
          <a:p>
            <a:endParaRPr lang="el-GR" dirty="0"/>
          </a:p>
        </p:txBody>
      </p:sp>
      <p:sp>
        <p:nvSpPr>
          <p:cNvPr id="3" name="2 - TextBox"/>
          <p:cNvSpPr txBox="1"/>
          <p:nvPr/>
        </p:nvSpPr>
        <p:spPr>
          <a:xfrm>
            <a:off x="762000" y="5491481"/>
            <a:ext cx="2624666"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9220200" y="5469467"/>
            <a:ext cx="2015067"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descr="Bad grades Images, Stock Photos &amp; Vectors | Shutterstock"/>
          <p:cNvPicPr>
            <a:picLocks noChangeAspect="1" noChangeArrowheads="1"/>
          </p:cNvPicPr>
          <p:nvPr/>
        </p:nvPicPr>
        <p:blipFill>
          <a:blip r:embed="rId2"/>
          <a:srcRect r="1287" b="7619"/>
          <a:stretch>
            <a:fillRect/>
          </a:stretch>
        </p:blipFill>
        <p:spPr bwMode="auto">
          <a:xfrm>
            <a:off x="4878387" y="302591"/>
            <a:ext cx="2435225" cy="2463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195823" y="1689900"/>
            <a:ext cx="9800353" cy="1754326"/>
          </a:xfrm>
          <a:prstGeom prst="rect">
            <a:avLst/>
          </a:prstGeom>
          <a:noFill/>
        </p:spPr>
        <p:txBody>
          <a:bodyPr wrap="square" rtlCol="0">
            <a:spAutoFit/>
          </a:bodyPr>
          <a:lstStyle/>
          <a:p>
            <a:pPr algn="just"/>
            <a:r>
              <a:rPr lang="el-GR" dirty="0"/>
              <a:t>Αλήθεια, εσύ στη θέση μου, τί λύση θα έβρισκες σ’ αυτήν την τιμωρία;</a:t>
            </a:r>
          </a:p>
          <a:p>
            <a:pPr algn="just"/>
            <a:endParaRPr lang="el-GR" dirty="0"/>
          </a:p>
          <a:p>
            <a:pPr marL="342900" indent="-342900" algn="just">
              <a:buAutoNum type="arabicPeriod"/>
            </a:pPr>
            <a:r>
              <a:rPr lang="el-GR" dirty="0"/>
              <a:t>Θα μείωνα τον χρόνο που περνούσα στον υπολογιστή και θα διάβαζα περισσότερο, για να επανορθώσω.</a:t>
            </a:r>
          </a:p>
          <a:p>
            <a:pPr marL="342900" indent="-342900" algn="just">
              <a:buAutoNum type="arabicPeriod"/>
            </a:pPr>
            <a:endParaRPr lang="el-GR" dirty="0"/>
          </a:p>
          <a:p>
            <a:pPr marL="342900" indent="-342900" algn="just">
              <a:buAutoNum type="arabicPeriod"/>
            </a:pPr>
            <a:r>
              <a:rPr lang="el-GR" dirty="0"/>
              <a:t>Θα έβρισκα τρόπο να συνεχίσω το παιχνίδι.</a:t>
            </a:r>
          </a:p>
        </p:txBody>
      </p:sp>
      <p:cxnSp>
        <p:nvCxnSpPr>
          <p:cNvPr id="9" name="8 - Ευθύγραμμο βέλος σύνδεσης"/>
          <p:cNvCxnSpPr/>
          <p:nvPr/>
        </p:nvCxnSpPr>
        <p:spPr>
          <a:xfrm flipV="1">
            <a:off x="2952472" y="3739700"/>
            <a:ext cx="7874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1201554" y="4390774"/>
            <a:ext cx="10159951" cy="369332"/>
          </a:xfrm>
          <a:prstGeom prst="rect">
            <a:avLst/>
          </a:prstGeom>
          <a:noFill/>
        </p:spPr>
        <p:txBody>
          <a:bodyPr wrap="square" rtlCol="0">
            <a:spAutoFit/>
          </a:bodyPr>
          <a:lstStyle/>
          <a:p>
            <a:pPr algn="just"/>
            <a:r>
              <a:rPr lang="el-GR" dirty="0"/>
              <a:t>Ανάλογα με την απάντηση που θα δοθεί, ο χρήστης θα οδηγηθεί στη διαφάνεια </a:t>
            </a:r>
            <a:r>
              <a:rPr lang="en-US" dirty="0"/>
              <a:t>31</a:t>
            </a:r>
            <a:r>
              <a:rPr lang="el-GR" dirty="0"/>
              <a:t> και </a:t>
            </a:r>
            <a:r>
              <a:rPr lang="en-US" dirty="0"/>
              <a:t>33</a:t>
            </a:r>
            <a:r>
              <a:rPr lang="el-GR" dirty="0"/>
              <a:t> αντίστοιχα.</a:t>
            </a:r>
          </a:p>
        </p:txBody>
      </p:sp>
      <p:sp>
        <p:nvSpPr>
          <p:cNvPr id="5" name="4 - Ορθογώνιο"/>
          <p:cNvSpPr/>
          <p:nvPr/>
        </p:nvSpPr>
        <p:spPr>
          <a:xfrm>
            <a:off x="693579" y="5443823"/>
            <a:ext cx="2795004"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6" name="5 - Ορθογώνιο"/>
          <p:cNvSpPr/>
          <p:nvPr/>
        </p:nvSpPr>
        <p:spPr>
          <a:xfrm>
            <a:off x="9122625" y="5611928"/>
            <a:ext cx="2129575" cy="523220"/>
          </a:xfrm>
          <a:prstGeom prst="rect">
            <a:avLst/>
          </a:prstGeom>
        </p:spPr>
        <p:txBody>
          <a:bodyPr wrap="square">
            <a:spAutoFit/>
          </a:bodyPr>
          <a:lstStyle/>
          <a:p>
            <a:pPr algn="just"/>
            <a:r>
              <a:rPr lang="el-GR" sz="1400" dirty="0"/>
              <a:t>Ο χρήστης θα κάνει κλικ στο επόμενο.</a:t>
            </a:r>
          </a:p>
        </p:txBody>
      </p:sp>
      <p:sp>
        <p:nvSpPr>
          <p:cNvPr id="7"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89C5E17-24D0-4696-A3C5-A2261FB455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929B58F-2358-44CC-ACE5-EF1BD3C6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xmlns="" id="{1655CA2D-F87E-C4DA-E79C-E052347C199C}"/>
              </a:ext>
            </a:extLst>
          </p:cNvPr>
          <p:cNvSpPr>
            <a:spLocks noGrp="1"/>
          </p:cNvSpPr>
          <p:nvPr>
            <p:ph type="title"/>
          </p:nvPr>
        </p:nvSpPr>
        <p:spPr>
          <a:xfrm>
            <a:off x="804672" y="1243013"/>
            <a:ext cx="3855720" cy="4371974"/>
          </a:xfrm>
        </p:spPr>
        <p:txBody>
          <a:bodyPr>
            <a:normAutofit/>
          </a:bodyPr>
          <a:lstStyle/>
          <a:p>
            <a:r>
              <a:rPr lang="el-GR" sz="3600">
                <a:solidFill>
                  <a:schemeClr val="tx2"/>
                </a:solidFill>
              </a:rPr>
              <a:t>Περσόνα 1</a:t>
            </a:r>
            <a:endParaRPr lang="en-US" sz="3600">
              <a:solidFill>
                <a:schemeClr val="tx2"/>
              </a:solidFill>
            </a:endParaRPr>
          </a:p>
        </p:txBody>
      </p:sp>
      <p:grpSp>
        <p:nvGrpSpPr>
          <p:cNvPr id="12" name="Group 11">
            <a:extLst>
              <a:ext uri="{FF2B5EF4-FFF2-40B4-BE49-F238E27FC236}">
                <a16:creationId xmlns:a16="http://schemas.microsoft.com/office/drawing/2014/main" xmlns="" id="{09DA5303-A1AF-4830-806C-51FCD9618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xmlns="" id="{4FAAA8C8-4EB7-45F1-BF24-3EF0F4DC4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A77FC097-E4F2-4A45-82E8-3808FA553C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D0DF88B0-FA8A-47F5-8EAC-1880B1A51B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xmlns="" id="{D672375D-9DD9-F3B6-2636-0EEFCC800C6E}"/>
              </a:ext>
            </a:extLst>
          </p:cNvPr>
          <p:cNvSpPr>
            <a:spLocks noGrp="1"/>
          </p:cNvSpPr>
          <p:nvPr>
            <p:ph idx="1"/>
          </p:nvPr>
        </p:nvSpPr>
        <p:spPr>
          <a:xfrm>
            <a:off x="6772275" y="428625"/>
            <a:ext cx="5113020" cy="6000750"/>
          </a:xfrm>
        </p:spPr>
        <p:txBody>
          <a:bodyPr anchor="ctr">
            <a:noAutofit/>
          </a:bodyPr>
          <a:lstStyle/>
          <a:p>
            <a:pPr marL="0" indent="0">
              <a:buNone/>
            </a:pPr>
            <a:r>
              <a:rPr lang="el-GR" sz="1800" b="1" dirty="0">
                <a:solidFill>
                  <a:schemeClr val="tx2"/>
                </a:solidFill>
              </a:rPr>
              <a:t>Ηλέκτρα Κ.</a:t>
            </a:r>
          </a:p>
          <a:p>
            <a:pPr>
              <a:buFont typeface="Wingdings" panose="05000000000000000000" pitchFamily="2" charset="2"/>
              <a:buChar char="Ø"/>
            </a:pPr>
            <a:r>
              <a:rPr lang="el-GR" sz="1800" dirty="0">
                <a:solidFill>
                  <a:schemeClr val="tx2"/>
                </a:solidFill>
              </a:rPr>
              <a:t>Ηλικία: 9 ετών</a:t>
            </a:r>
          </a:p>
          <a:p>
            <a:pPr>
              <a:buFont typeface="Wingdings" panose="05000000000000000000" pitchFamily="2" charset="2"/>
              <a:buChar char="Ø"/>
            </a:pPr>
            <a:r>
              <a:rPr lang="el-GR" sz="1800" dirty="0">
                <a:solidFill>
                  <a:schemeClr val="tx2"/>
                </a:solidFill>
              </a:rPr>
              <a:t>Φύλο: κορίτσι</a:t>
            </a:r>
          </a:p>
          <a:p>
            <a:pPr>
              <a:buFont typeface="Wingdings" panose="05000000000000000000" pitchFamily="2" charset="2"/>
              <a:buChar char="Ø"/>
            </a:pPr>
            <a:r>
              <a:rPr lang="el-GR" sz="1800" dirty="0">
                <a:solidFill>
                  <a:schemeClr val="tx2"/>
                </a:solidFill>
              </a:rPr>
              <a:t>Οικογενειακή κατάσταση: τριμελής οικογένεια</a:t>
            </a:r>
          </a:p>
          <a:p>
            <a:pPr>
              <a:buFont typeface="Wingdings" panose="05000000000000000000" pitchFamily="2" charset="2"/>
              <a:buChar char="Ø"/>
            </a:pPr>
            <a:r>
              <a:rPr lang="el-GR" sz="1800" dirty="0">
                <a:solidFill>
                  <a:schemeClr val="tx2"/>
                </a:solidFill>
              </a:rPr>
              <a:t>Τόπος διαμονής: Αθήνα</a:t>
            </a:r>
          </a:p>
          <a:p>
            <a:pPr>
              <a:buFont typeface="Wingdings" panose="05000000000000000000" pitchFamily="2" charset="2"/>
              <a:buChar char="Ø"/>
            </a:pPr>
            <a:r>
              <a:rPr lang="en-US" sz="1800" dirty="0">
                <a:solidFill>
                  <a:schemeClr val="tx2"/>
                </a:solidFill>
              </a:rPr>
              <a:t>Visiting style</a:t>
            </a:r>
            <a:r>
              <a:rPr lang="el-GR" sz="1800" dirty="0">
                <a:solidFill>
                  <a:schemeClr val="tx2"/>
                </a:solidFill>
              </a:rPr>
              <a:t>: </a:t>
            </a:r>
            <a:r>
              <a:rPr lang="en-US" sz="1800" dirty="0">
                <a:solidFill>
                  <a:schemeClr val="tx2"/>
                </a:solidFill>
              </a:rPr>
              <a:t>butterfly</a:t>
            </a:r>
            <a:endParaRPr lang="el-GR" sz="1800" dirty="0">
              <a:solidFill>
                <a:schemeClr val="tx2"/>
              </a:solidFill>
            </a:endParaRPr>
          </a:p>
          <a:p>
            <a:pPr>
              <a:buFont typeface="Wingdings" panose="05000000000000000000" pitchFamily="2" charset="2"/>
              <a:buChar char="Ø"/>
            </a:pPr>
            <a:r>
              <a:rPr lang="el-GR" sz="1800" dirty="0">
                <a:solidFill>
                  <a:schemeClr val="tx2"/>
                </a:solidFill>
              </a:rPr>
              <a:t>Προσωπικότητα: ντροπαλή, μοναχική, φιλοπερίεργη, δυσκολία στη κοινωνικοποίηση</a:t>
            </a:r>
          </a:p>
          <a:p>
            <a:pPr>
              <a:buFont typeface="Wingdings" panose="05000000000000000000" pitchFamily="2" charset="2"/>
              <a:buChar char="Ø"/>
            </a:pPr>
            <a:r>
              <a:rPr lang="en-US" sz="1800" dirty="0">
                <a:solidFill>
                  <a:schemeClr val="tx2"/>
                </a:solidFill>
              </a:rPr>
              <a:t>Hobbies</a:t>
            </a:r>
            <a:r>
              <a:rPr lang="el-GR" sz="1800" dirty="0">
                <a:solidFill>
                  <a:schemeClr val="tx2"/>
                </a:solidFill>
              </a:rPr>
              <a:t>: ατομικές δραστηριότητες, ανάγνωση βιβλίων, ζωγραφική</a:t>
            </a:r>
          </a:p>
          <a:p>
            <a:pPr>
              <a:buFont typeface="Wingdings" panose="05000000000000000000" pitchFamily="2" charset="2"/>
              <a:buChar char="Ø"/>
            </a:pPr>
            <a:r>
              <a:rPr lang="el-GR" sz="1800" dirty="0">
                <a:solidFill>
                  <a:schemeClr val="tx2"/>
                </a:solidFill>
              </a:rPr>
              <a:t>Διάρκεια επίσκεψης: 30 λεπτά</a:t>
            </a:r>
          </a:p>
          <a:p>
            <a:pPr>
              <a:buFont typeface="Wingdings" panose="05000000000000000000" pitchFamily="2" charset="2"/>
              <a:buChar char="Ø"/>
            </a:pPr>
            <a:r>
              <a:rPr lang="el-GR" sz="1800" dirty="0">
                <a:solidFill>
                  <a:schemeClr val="tx2"/>
                </a:solidFill>
              </a:rPr>
              <a:t>Σχέση με διαδίκτυο: περιορισμένη και ελεγχόμενη, άπειρη στο κομμάτι της αλληλεπίδρασης, χρήση για ψυχαγωγικούς σκοπούς</a:t>
            </a:r>
          </a:p>
          <a:p>
            <a:pPr>
              <a:buFont typeface="Wingdings" panose="05000000000000000000" pitchFamily="2" charset="2"/>
              <a:buChar char="Ø"/>
            </a:pPr>
            <a:r>
              <a:rPr lang="el-GR" sz="1800" dirty="0">
                <a:solidFill>
                  <a:schemeClr val="tx2"/>
                </a:solidFill>
              </a:rPr>
              <a:t>Σκοπός επίσκεψης: μάθηση και ψυχαγωγία</a:t>
            </a:r>
          </a:p>
          <a:p>
            <a:pPr>
              <a:buFont typeface="Wingdings" panose="05000000000000000000" pitchFamily="2" charset="2"/>
              <a:buChar char="Ø"/>
            </a:pPr>
            <a:r>
              <a:rPr lang="el-GR" sz="1800" dirty="0">
                <a:solidFill>
                  <a:schemeClr val="tx2"/>
                </a:solidFill>
              </a:rPr>
              <a:t>Περιβάλλον επίσκεψης: σχολικό</a:t>
            </a:r>
          </a:p>
          <a:p>
            <a:pPr>
              <a:buFont typeface="Wingdings" panose="05000000000000000000" pitchFamily="2" charset="2"/>
              <a:buChar char="Ø"/>
            </a:pPr>
            <a:r>
              <a:rPr lang="el-GR" sz="1800" dirty="0">
                <a:solidFill>
                  <a:schemeClr val="tx2"/>
                </a:solidFill>
              </a:rPr>
              <a:t>Στυλ αφήγησης: ανεπίσημο και απλό</a:t>
            </a:r>
          </a:p>
        </p:txBody>
      </p:sp>
    </p:spTree>
    <p:extLst>
      <p:ext uri="{BB962C8B-B14F-4D97-AF65-F5344CB8AC3E}">
        <p14:creationId xmlns:p14="http://schemas.microsoft.com/office/powerpoint/2010/main" xmlns="" val="158297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xmlns="" id="{945C12B4-14F4-499E-810F-DED16B7AF98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5537758"/>
          </a:xfrm>
          <a:prstGeom prst="rect">
            <a:avLst/>
          </a:prstGeom>
        </p:spPr>
      </p:pic>
    </p:spTree>
    <p:extLst>
      <p:ext uri="{BB962C8B-B14F-4D97-AF65-F5344CB8AC3E}">
        <p14:creationId xmlns:p14="http://schemas.microsoft.com/office/powerpoint/2010/main" xmlns="" val="3575538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126436" y="2421420"/>
            <a:ext cx="9700590" cy="923330"/>
          </a:xfrm>
          <a:prstGeom prst="rect">
            <a:avLst/>
          </a:prstGeom>
          <a:noFill/>
        </p:spPr>
        <p:txBody>
          <a:bodyPr wrap="square" rtlCol="0">
            <a:spAutoFit/>
          </a:bodyPr>
          <a:lstStyle/>
          <a:p>
            <a:pPr algn="just"/>
            <a:r>
              <a:rPr lang="el-GR" dirty="0"/>
              <a:t>Σοφή επιλογή! Αυτό θα έπρεπε να κάνω κι εγώ, αλλά δυστυχώς τότε… Δεν πήρα τη σωστή απόφαση</a:t>
            </a:r>
            <a:r>
              <a:rPr lang="en-US" dirty="0"/>
              <a:t>..</a:t>
            </a:r>
            <a:endParaRPr lang="el-GR" dirty="0"/>
          </a:p>
          <a:p>
            <a:pPr algn="just"/>
            <a:endParaRPr lang="el-GR" dirty="0"/>
          </a:p>
          <a:p>
            <a:pPr algn="just"/>
            <a:r>
              <a:rPr lang="el-GR" dirty="0"/>
              <a:t>Ακούστε λοιπόν τη συνέχεια</a:t>
            </a:r>
            <a:r>
              <a:rPr lang="en-US" dirty="0"/>
              <a:t>..</a:t>
            </a:r>
            <a:endParaRPr lang="el-GR" dirty="0"/>
          </a:p>
        </p:txBody>
      </p:sp>
      <p:cxnSp>
        <p:nvCxnSpPr>
          <p:cNvPr id="6" name="5 - Ευθύγραμμο βέλος σύνδεσης"/>
          <p:cNvCxnSpPr>
            <a:cxnSpLocks/>
          </p:cNvCxnSpPr>
          <p:nvPr/>
        </p:nvCxnSpPr>
        <p:spPr>
          <a:xfrm flipV="1">
            <a:off x="3112329" y="3781913"/>
            <a:ext cx="768811" cy="651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1126436" y="4522351"/>
            <a:ext cx="8984973" cy="369332"/>
          </a:xfrm>
          <a:prstGeom prst="rect">
            <a:avLst/>
          </a:prstGeom>
          <a:noFill/>
        </p:spPr>
        <p:txBody>
          <a:bodyPr wrap="square" rtlCol="0">
            <a:spAutoFit/>
          </a:bodyPr>
          <a:lstStyle/>
          <a:p>
            <a:pPr algn="just"/>
            <a:r>
              <a:rPr lang="el-GR" dirty="0"/>
              <a:t>Εδώ θα οδηγηθεί ο χρήστης, αν απαντήσει το 1.  Ύστερα θα οδηγηθεί στην διαφάνεια </a:t>
            </a:r>
            <a:r>
              <a:rPr lang="en-US" dirty="0"/>
              <a:t>35.</a:t>
            </a:r>
            <a:endParaRPr lang="el-GR" dirty="0"/>
          </a:p>
        </p:txBody>
      </p:sp>
      <p:sp>
        <p:nvSpPr>
          <p:cNvPr id="5" name="4 - Ορθογώνιο"/>
          <p:cNvSpPr/>
          <p:nvPr/>
        </p:nvSpPr>
        <p:spPr>
          <a:xfrm>
            <a:off x="777929" y="5648868"/>
            <a:ext cx="2718806"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8" name="7 - Ορθογώνιο"/>
          <p:cNvSpPr/>
          <p:nvPr/>
        </p:nvSpPr>
        <p:spPr>
          <a:xfrm>
            <a:off x="9164959" y="5691201"/>
            <a:ext cx="2214242" cy="523220"/>
          </a:xfrm>
          <a:prstGeom prst="rect">
            <a:avLst/>
          </a:prstGeom>
        </p:spPr>
        <p:txBody>
          <a:bodyPr wrap="square">
            <a:spAutoFit/>
          </a:bodyPr>
          <a:lstStyle/>
          <a:p>
            <a:pPr algn="just"/>
            <a:r>
              <a:rPr lang="el-GR" sz="1400" dirty="0"/>
              <a:t>Ο χρήστης θα κάνει κλικ στο επόμενο.</a:t>
            </a:r>
          </a:p>
        </p:txBody>
      </p:sp>
      <p:sp>
        <p:nvSpPr>
          <p:cNvPr id="9"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xmlns="" id="{DC583DF5-F21F-4A44-B0D5-F96D1EABD1A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5489078"/>
          </a:xfrm>
          <a:prstGeom prst="rect">
            <a:avLst/>
          </a:prstGeom>
        </p:spPr>
      </p:pic>
    </p:spTree>
    <p:extLst>
      <p:ext uri="{BB962C8B-B14F-4D97-AF65-F5344CB8AC3E}">
        <p14:creationId xmlns:p14="http://schemas.microsoft.com/office/powerpoint/2010/main" xmlns="" val="1869214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315275" y="2582164"/>
            <a:ext cx="9521955" cy="923330"/>
          </a:xfrm>
          <a:prstGeom prst="rect">
            <a:avLst/>
          </a:prstGeom>
          <a:noFill/>
        </p:spPr>
        <p:txBody>
          <a:bodyPr wrap="square" rtlCol="0">
            <a:spAutoFit/>
          </a:bodyPr>
          <a:lstStyle/>
          <a:p>
            <a:pPr algn="just"/>
            <a:r>
              <a:rPr lang="el-GR" dirty="0"/>
              <a:t>Με έχετε ψυχολογήσει καλά μου φαίνεται</a:t>
            </a:r>
            <a:r>
              <a:rPr lang="en-US" dirty="0"/>
              <a:t>..</a:t>
            </a:r>
            <a:r>
              <a:rPr lang="el-GR" dirty="0"/>
              <a:t> Αυτό ακριβώς επέλεξα να κάνω κι εγώ</a:t>
            </a:r>
            <a:r>
              <a:rPr lang="en-US" dirty="0"/>
              <a:t>..</a:t>
            </a:r>
            <a:endParaRPr lang="el-GR" dirty="0"/>
          </a:p>
          <a:p>
            <a:pPr algn="just"/>
            <a:endParaRPr lang="el-GR" dirty="0"/>
          </a:p>
          <a:p>
            <a:pPr algn="just"/>
            <a:r>
              <a:rPr lang="el-GR" dirty="0"/>
              <a:t>Ακούστε λοιπόν τη συνέχεια</a:t>
            </a:r>
            <a:r>
              <a:rPr lang="en-US" dirty="0"/>
              <a:t>..</a:t>
            </a:r>
            <a:endParaRPr lang="el-GR" dirty="0"/>
          </a:p>
        </p:txBody>
      </p:sp>
      <p:sp>
        <p:nvSpPr>
          <p:cNvPr id="6" name="5 - TextBox"/>
          <p:cNvSpPr txBox="1"/>
          <p:nvPr/>
        </p:nvSpPr>
        <p:spPr>
          <a:xfrm>
            <a:off x="1315275" y="4504266"/>
            <a:ext cx="8637105" cy="369332"/>
          </a:xfrm>
          <a:prstGeom prst="rect">
            <a:avLst/>
          </a:prstGeom>
          <a:noFill/>
        </p:spPr>
        <p:txBody>
          <a:bodyPr wrap="square" rtlCol="0">
            <a:spAutoFit/>
          </a:bodyPr>
          <a:lstStyle/>
          <a:p>
            <a:pPr algn="just"/>
            <a:r>
              <a:rPr lang="el-GR" dirty="0"/>
              <a:t>Εδώ θα οδηγηθεί ο χρήστης, αν απαντήσει το 2.  Ύστερα θα οδηγηθεί στην διαφάνεια 3</a:t>
            </a:r>
            <a:r>
              <a:rPr lang="en-US" dirty="0"/>
              <a:t>5</a:t>
            </a:r>
            <a:r>
              <a:rPr lang="el-GR" dirty="0"/>
              <a:t>.</a:t>
            </a:r>
          </a:p>
        </p:txBody>
      </p:sp>
      <p:cxnSp>
        <p:nvCxnSpPr>
          <p:cNvPr id="8" name="7 - Ευθύγραμμο βέλος σύνδεσης"/>
          <p:cNvCxnSpPr/>
          <p:nvPr/>
        </p:nvCxnSpPr>
        <p:spPr>
          <a:xfrm flipV="1">
            <a:off x="2019114" y="3519732"/>
            <a:ext cx="931334" cy="677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642462" y="5488000"/>
            <a:ext cx="2710338"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7" name="6 - Ορθογώνιο"/>
          <p:cNvSpPr/>
          <p:nvPr/>
        </p:nvSpPr>
        <p:spPr>
          <a:xfrm>
            <a:off x="9266559" y="5648867"/>
            <a:ext cx="2036442" cy="523220"/>
          </a:xfrm>
          <a:prstGeom prst="rect">
            <a:avLst/>
          </a:prstGeom>
        </p:spPr>
        <p:txBody>
          <a:bodyPr wrap="square">
            <a:spAutoFit/>
          </a:bodyPr>
          <a:lstStyle/>
          <a:p>
            <a:pPr algn="just"/>
            <a:r>
              <a:rPr lang="el-GR" sz="1400" dirty="0"/>
              <a:t>Ο χρήστης θα κάνει κλικ στο επόμενο.</a:t>
            </a:r>
          </a:p>
        </p:txBody>
      </p:sp>
      <p:sp>
        <p:nvSpPr>
          <p:cNvPr id="9"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2052EDD4-5031-4D44-BE74-304C8090735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5515854"/>
          </a:xfrm>
          <a:prstGeom prst="rect">
            <a:avLst/>
          </a:prstGeom>
        </p:spPr>
      </p:pic>
    </p:spTree>
    <p:extLst>
      <p:ext uri="{BB962C8B-B14F-4D97-AF65-F5344CB8AC3E}">
        <p14:creationId xmlns:p14="http://schemas.microsoft.com/office/powerpoint/2010/main" xmlns="" val="3868263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45633" y="3128695"/>
            <a:ext cx="10100734" cy="1754326"/>
          </a:xfrm>
          <a:prstGeom prst="rect">
            <a:avLst/>
          </a:prstGeom>
          <a:noFill/>
        </p:spPr>
        <p:txBody>
          <a:bodyPr wrap="square" rtlCol="0">
            <a:spAutoFit/>
          </a:bodyPr>
          <a:lstStyle/>
          <a:p>
            <a:pPr algn="just"/>
            <a:r>
              <a:rPr lang="el-GR" dirty="0"/>
              <a:t>Ξυπνούσα αργά το βράδυ, κατέβαινα στο γραφείο της μαμάς μου και έπαιζα με τις ώρες στον υπολογιστή της.  Όταν έβλεπα πως ξημέρωνε, έτρεχα στο κρεβάτι μου και έκανα ότι κοιμόμουν μέχρι να έρθει ο μπαμπάς μου να με ξυπνήσει.</a:t>
            </a:r>
          </a:p>
          <a:p>
            <a:pPr algn="just"/>
            <a:endParaRPr lang="el-GR" dirty="0"/>
          </a:p>
          <a:p>
            <a:pPr algn="just"/>
            <a:r>
              <a:rPr lang="el-GR" dirty="0"/>
              <a:t>Στο παιχνίδι  που έπαιζα δεν ήμουν ποτέ μόνος, ήμασταν πολλά παιδιά στην ίδια ομάδα.  Μέσω του </a:t>
            </a:r>
            <a:r>
              <a:rPr lang="en-US" dirty="0"/>
              <a:t>chat</a:t>
            </a:r>
            <a:r>
              <a:rPr lang="el-GR" dirty="0"/>
              <a:t> γνωριστήκαμε μεταξύ μας και ξεκινήσαμε να μιλάμε</a:t>
            </a:r>
            <a:r>
              <a:rPr lang="en-US" dirty="0"/>
              <a:t>..</a:t>
            </a:r>
            <a:endParaRPr lang="el-GR" dirty="0"/>
          </a:p>
        </p:txBody>
      </p:sp>
      <p:sp>
        <p:nvSpPr>
          <p:cNvPr id="3" name="2 - TextBox"/>
          <p:cNvSpPr txBox="1"/>
          <p:nvPr/>
        </p:nvSpPr>
        <p:spPr>
          <a:xfrm>
            <a:off x="821267" y="5350934"/>
            <a:ext cx="2810933"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9338733" y="5350934"/>
            <a:ext cx="2032000"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2" descr="Άνοιγμα φωτογραφίας"/>
          <p:cNvPicPr>
            <a:picLocks noChangeAspect="1" noChangeArrowheads="1"/>
          </p:cNvPicPr>
          <p:nvPr/>
        </p:nvPicPr>
        <p:blipFill>
          <a:blip r:embed="rId2"/>
          <a:srcRect/>
          <a:stretch>
            <a:fillRect/>
          </a:stretch>
        </p:blipFill>
        <p:spPr bwMode="auto">
          <a:xfrm>
            <a:off x="4340755" y="240748"/>
            <a:ext cx="3290358" cy="261139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953236" y="3223808"/>
            <a:ext cx="10285528" cy="2031325"/>
          </a:xfrm>
          <a:prstGeom prst="rect">
            <a:avLst/>
          </a:prstGeom>
          <a:noFill/>
        </p:spPr>
        <p:txBody>
          <a:bodyPr wrap="square" rtlCol="0">
            <a:spAutoFit/>
          </a:bodyPr>
          <a:lstStyle/>
          <a:p>
            <a:pPr algn="just"/>
            <a:r>
              <a:rPr lang="el-GR" dirty="0"/>
              <a:t>Ένα από τα παιδιά, ο </a:t>
            </a:r>
            <a:r>
              <a:rPr lang="en-US" dirty="0"/>
              <a:t>BestPlayer375, </a:t>
            </a:r>
            <a:r>
              <a:rPr lang="el-GR" dirty="0"/>
              <a:t>ήθελε να γίνουμε φίλοι και ήθελε να μάθει περισσότερα για μένα. Στην αρχή με ρωτούσε για τα χόμπι μου, το σχολείο και τους φίλους μου. Μου άρεσε που κάποιος με καταλάβαινε επιτέλους και ήθελε να ακούσει όσα είχα μέσα στο μυαλό μου.  </a:t>
            </a:r>
          </a:p>
          <a:p>
            <a:pPr algn="just"/>
            <a:endParaRPr lang="el-GR" dirty="0"/>
          </a:p>
          <a:p>
            <a:pPr algn="just"/>
            <a:r>
              <a:rPr lang="el-GR" dirty="0"/>
              <a:t>Εδώ όμως άρχισε να γίνεται περίεργη η κατάσταση</a:t>
            </a:r>
            <a:r>
              <a:rPr lang="en-US" dirty="0"/>
              <a:t>..</a:t>
            </a:r>
            <a:endParaRPr lang="el-GR" dirty="0"/>
          </a:p>
          <a:p>
            <a:pPr algn="just"/>
            <a:endParaRPr lang="el-GR" dirty="0"/>
          </a:p>
          <a:p>
            <a:pPr algn="just"/>
            <a:r>
              <a:rPr lang="el-GR" dirty="0"/>
              <a:t>Όσο περνούσε ο καιρός με ρωτούσε πιο προσωπικά πράγματα, απόρρητες πληροφορίες.</a:t>
            </a:r>
            <a:r>
              <a:rPr lang="en-US" dirty="0"/>
              <a:t> </a:t>
            </a:r>
            <a:endParaRPr lang="el-GR" dirty="0"/>
          </a:p>
        </p:txBody>
      </p:sp>
      <p:sp>
        <p:nvSpPr>
          <p:cNvPr id="3" name="2 - TextBox"/>
          <p:cNvSpPr txBox="1"/>
          <p:nvPr/>
        </p:nvSpPr>
        <p:spPr>
          <a:xfrm>
            <a:off x="728134" y="5376333"/>
            <a:ext cx="2751666"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9321800" y="5554134"/>
            <a:ext cx="1989666"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Πώς να προστατέψετε το παιδί σας από την διαδικτυακή αποπλάνηση | Live  Lagadas News"/>
          <p:cNvPicPr>
            <a:picLocks noChangeAspect="1" noChangeArrowheads="1"/>
          </p:cNvPicPr>
          <p:nvPr/>
        </p:nvPicPr>
        <p:blipFill>
          <a:blip r:embed="rId2"/>
          <a:srcRect/>
          <a:stretch>
            <a:fillRect/>
          </a:stretch>
        </p:blipFill>
        <p:spPr bwMode="auto">
          <a:xfrm>
            <a:off x="4778375" y="215340"/>
            <a:ext cx="2562225" cy="280038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53533" y="3953933"/>
            <a:ext cx="10566400" cy="1200329"/>
          </a:xfrm>
          <a:prstGeom prst="rect">
            <a:avLst/>
          </a:prstGeom>
          <a:noFill/>
        </p:spPr>
        <p:txBody>
          <a:bodyPr wrap="square" rtlCol="0">
            <a:spAutoFit/>
          </a:bodyPr>
          <a:lstStyle/>
          <a:p>
            <a:pPr algn="just"/>
            <a:r>
              <a:rPr lang="el-GR" dirty="0"/>
              <a:t>Στην αρχή, με ρωτούσε: «Πως και είσαι ξύπνιος, οι γονείς σου δεν σε βλέπουν που παίζεις τέτοια ώρα;».</a:t>
            </a:r>
          </a:p>
          <a:p>
            <a:pPr algn="just"/>
            <a:r>
              <a:rPr lang="el-GR" dirty="0"/>
              <a:t>Του απάντησα, όμως προσπάθησα ν’ αλλάξω το θέμα γιατί άρχισα να νιώθω άβολα.</a:t>
            </a:r>
          </a:p>
          <a:p>
            <a:pPr algn="just"/>
            <a:endParaRPr lang="el-GR" dirty="0"/>
          </a:p>
          <a:p>
            <a:pPr algn="just"/>
            <a:r>
              <a:rPr lang="el-GR" dirty="0"/>
              <a:t>Εκείνος σταμάτησε για την ώρα, αλλά το επόμενο βράδυ οι αδιάκριτες ερωτήσεις συνεχίστηκαν</a:t>
            </a:r>
            <a:r>
              <a:rPr lang="en-US" dirty="0"/>
              <a:t>..</a:t>
            </a:r>
            <a:endParaRPr lang="el-GR" dirty="0"/>
          </a:p>
        </p:txBody>
      </p:sp>
      <p:sp>
        <p:nvSpPr>
          <p:cNvPr id="3" name="2 - Ορθογώνιο"/>
          <p:cNvSpPr/>
          <p:nvPr/>
        </p:nvSpPr>
        <p:spPr>
          <a:xfrm>
            <a:off x="625528" y="5504934"/>
            <a:ext cx="2668005"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9495158" y="5496467"/>
            <a:ext cx="2027975" cy="523220"/>
          </a:xfrm>
          <a:prstGeom prst="rect">
            <a:avLst/>
          </a:prstGeom>
        </p:spPr>
        <p:txBody>
          <a:bodyPr wrap="square">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290" name="Picture 2" descr="785 Stalking Animal Hunting Illustrations &amp; Clip Art - iStock"/>
          <p:cNvPicPr>
            <a:picLocks noChangeAspect="1" noChangeArrowheads="1"/>
          </p:cNvPicPr>
          <p:nvPr/>
        </p:nvPicPr>
        <p:blipFill>
          <a:blip r:embed="rId2"/>
          <a:srcRect/>
          <a:stretch>
            <a:fillRect/>
          </a:stretch>
        </p:blipFill>
        <p:spPr bwMode="auto">
          <a:xfrm>
            <a:off x="3949885" y="311057"/>
            <a:ext cx="3783542" cy="342497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96972" y="3906586"/>
            <a:ext cx="10502348" cy="1477328"/>
          </a:xfrm>
          <a:prstGeom prst="rect">
            <a:avLst/>
          </a:prstGeom>
          <a:noFill/>
        </p:spPr>
        <p:txBody>
          <a:bodyPr wrap="square" rtlCol="0">
            <a:spAutoFit/>
          </a:bodyPr>
          <a:lstStyle/>
          <a:p>
            <a:pPr algn="just"/>
            <a:r>
              <a:rPr lang="el-GR" dirty="0"/>
              <a:t>Ένα βράδυ με ρώτησε: «Σε ποιο σχολείο πηγαίνεις; Είναι μακριά από το σπίτι σου;»</a:t>
            </a:r>
          </a:p>
          <a:p>
            <a:pPr algn="just"/>
            <a:r>
              <a:rPr lang="el-GR" dirty="0"/>
              <a:t>Εγώ, χωρίς να αντιλαμβάνομαι τον κίνδυνο, του έδινα απαντήσεις νομίζοντας ότι είναι φίλος μου και ότι ήθελε απλώς να με γνωρίσει καλύτερα.  </a:t>
            </a:r>
          </a:p>
          <a:p>
            <a:endParaRPr lang="el-GR" dirty="0"/>
          </a:p>
          <a:p>
            <a:endParaRPr lang="el-GR" dirty="0"/>
          </a:p>
        </p:txBody>
      </p:sp>
      <p:sp>
        <p:nvSpPr>
          <p:cNvPr id="3" name="2 - Ορθογώνιο"/>
          <p:cNvSpPr/>
          <p:nvPr/>
        </p:nvSpPr>
        <p:spPr>
          <a:xfrm>
            <a:off x="718662" y="5352534"/>
            <a:ext cx="2744205"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9212078" y="5497921"/>
            <a:ext cx="2087242" cy="523220"/>
          </a:xfrm>
          <a:prstGeom prst="rect">
            <a:avLst/>
          </a:prstGeom>
        </p:spPr>
        <p:txBody>
          <a:bodyPr wrap="square">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266" name="Picture 2" descr="785 Stalking Animal Hunting Illustrations &amp; Clip Art - iStock"/>
          <p:cNvPicPr>
            <a:picLocks noChangeAspect="1" noChangeArrowheads="1"/>
          </p:cNvPicPr>
          <p:nvPr/>
        </p:nvPicPr>
        <p:blipFill>
          <a:blip r:embed="rId2"/>
          <a:srcRect/>
          <a:stretch>
            <a:fillRect/>
          </a:stretch>
        </p:blipFill>
        <p:spPr bwMode="auto">
          <a:xfrm>
            <a:off x="4170615" y="434446"/>
            <a:ext cx="3645958" cy="3300427"/>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821267" y="2827867"/>
            <a:ext cx="10769600" cy="2308324"/>
          </a:xfrm>
          <a:prstGeom prst="rect">
            <a:avLst/>
          </a:prstGeom>
          <a:noFill/>
        </p:spPr>
        <p:txBody>
          <a:bodyPr wrap="square" rtlCol="0">
            <a:spAutoFit/>
          </a:bodyPr>
          <a:lstStyle/>
          <a:p>
            <a:pPr algn="just"/>
            <a:r>
              <a:rPr lang="el-GR" dirty="0"/>
              <a:t>Οι μέρες περνούσαν, οι ερωτήσεις συνεχίζονταν και εμένα μου άρεσε που κάθε βράδυ είχα κάποιον να μοιράζομαι την καθημερινότητά μου.</a:t>
            </a:r>
          </a:p>
          <a:p>
            <a:pPr algn="just"/>
            <a:endParaRPr lang="el-GR" dirty="0"/>
          </a:p>
          <a:p>
            <a:pPr algn="just"/>
            <a:r>
              <a:rPr lang="el-GR" dirty="0"/>
              <a:t>Ώσπου μια από αυτές τις νύχτες λαμβάνω το εξής μήνυμα: «Ωραία τα καινούρια αθλητικά που φορούσες σήμερα!»</a:t>
            </a:r>
          </a:p>
          <a:p>
            <a:pPr algn="just"/>
            <a:endParaRPr lang="el-GR" dirty="0"/>
          </a:p>
          <a:p>
            <a:pPr algn="just"/>
            <a:r>
              <a:rPr lang="el-GR" dirty="0"/>
              <a:t>Όπως καταλαβαίνεις</a:t>
            </a:r>
            <a:r>
              <a:rPr lang="en-US" dirty="0"/>
              <a:t>..</a:t>
            </a:r>
            <a:endParaRPr lang="el-GR" dirty="0"/>
          </a:p>
          <a:p>
            <a:endParaRPr lang="el-GR" dirty="0"/>
          </a:p>
        </p:txBody>
      </p:sp>
      <p:sp>
        <p:nvSpPr>
          <p:cNvPr id="3" name="2 - Ορθογώνιο"/>
          <p:cNvSpPr/>
          <p:nvPr/>
        </p:nvSpPr>
        <p:spPr>
          <a:xfrm>
            <a:off x="650928" y="5377934"/>
            <a:ext cx="2642605"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9114158" y="5428734"/>
            <a:ext cx="2104175" cy="523220"/>
          </a:xfrm>
          <a:prstGeom prst="rect">
            <a:avLst/>
          </a:prstGeom>
        </p:spPr>
        <p:txBody>
          <a:bodyPr wrap="square">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Άνοιγμα φωτογραφίας">
            <a:extLst>
              <a:ext uri="{FF2B5EF4-FFF2-40B4-BE49-F238E27FC236}">
                <a16:creationId xmlns:a16="http://schemas.microsoft.com/office/drawing/2014/main" xmlns="" id="{60DFD2B0-5B9D-7FCE-F82F-64AB1917A95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2167" y="233449"/>
            <a:ext cx="1447800" cy="23526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89C5E17-24D0-4696-A3C5-A2261FB455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929B58F-2358-44CC-ACE5-EF1BD3C6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xmlns="" id="{12D38E0F-C9F6-99B6-B4EA-2D8D41689AD0}"/>
              </a:ext>
            </a:extLst>
          </p:cNvPr>
          <p:cNvSpPr>
            <a:spLocks noGrp="1"/>
          </p:cNvSpPr>
          <p:nvPr>
            <p:ph type="title"/>
          </p:nvPr>
        </p:nvSpPr>
        <p:spPr>
          <a:xfrm>
            <a:off x="804672" y="1243013"/>
            <a:ext cx="3855720" cy="4371974"/>
          </a:xfrm>
        </p:spPr>
        <p:txBody>
          <a:bodyPr>
            <a:normAutofit/>
          </a:bodyPr>
          <a:lstStyle/>
          <a:p>
            <a:r>
              <a:rPr lang="el-GR" sz="3600">
                <a:solidFill>
                  <a:schemeClr val="tx2"/>
                </a:solidFill>
              </a:rPr>
              <a:t>Περσόνα 2</a:t>
            </a:r>
            <a:endParaRPr lang="en-US" sz="3600">
              <a:solidFill>
                <a:schemeClr val="tx2"/>
              </a:solidFill>
            </a:endParaRPr>
          </a:p>
        </p:txBody>
      </p:sp>
      <p:grpSp>
        <p:nvGrpSpPr>
          <p:cNvPr id="12" name="Group 11">
            <a:extLst>
              <a:ext uri="{FF2B5EF4-FFF2-40B4-BE49-F238E27FC236}">
                <a16:creationId xmlns:a16="http://schemas.microsoft.com/office/drawing/2014/main" xmlns="" id="{09DA5303-A1AF-4830-806C-51FCD9618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xmlns="" id="{4FAAA8C8-4EB7-45F1-BF24-3EF0F4DC4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A77FC097-E4F2-4A45-82E8-3808FA553C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D0DF88B0-FA8A-47F5-8EAC-1880B1A51B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xmlns="" id="{FA70F684-A56E-E0A1-1AC7-B9E030D8F25A}"/>
              </a:ext>
            </a:extLst>
          </p:cNvPr>
          <p:cNvSpPr>
            <a:spLocks noGrp="1"/>
          </p:cNvSpPr>
          <p:nvPr>
            <p:ph idx="1"/>
          </p:nvPr>
        </p:nvSpPr>
        <p:spPr>
          <a:xfrm>
            <a:off x="7097881" y="706993"/>
            <a:ext cx="4919108" cy="5444013"/>
          </a:xfrm>
        </p:spPr>
        <p:txBody>
          <a:bodyPr anchor="ctr">
            <a:normAutofit lnSpcReduction="10000"/>
          </a:bodyPr>
          <a:lstStyle/>
          <a:p>
            <a:pPr marL="0" indent="0">
              <a:buNone/>
            </a:pPr>
            <a:r>
              <a:rPr lang="el-GR" sz="1800" b="1">
                <a:solidFill>
                  <a:schemeClr val="tx2"/>
                </a:solidFill>
              </a:rPr>
              <a:t>Φίλιππος Τ.</a:t>
            </a:r>
          </a:p>
          <a:p>
            <a:pPr>
              <a:buFont typeface="Wingdings" panose="05000000000000000000" pitchFamily="2" charset="2"/>
              <a:buChar char="Ø"/>
            </a:pPr>
            <a:r>
              <a:rPr lang="el-GR" sz="1800">
                <a:solidFill>
                  <a:schemeClr val="tx2"/>
                </a:solidFill>
              </a:rPr>
              <a:t>Ηλικία: 11 ετών</a:t>
            </a:r>
          </a:p>
          <a:p>
            <a:pPr>
              <a:buFont typeface="Wingdings" panose="05000000000000000000" pitchFamily="2" charset="2"/>
              <a:buChar char="Ø"/>
            </a:pPr>
            <a:r>
              <a:rPr lang="el-GR" sz="1800">
                <a:solidFill>
                  <a:schemeClr val="tx2"/>
                </a:solidFill>
              </a:rPr>
              <a:t>Φύλο: αγόρι</a:t>
            </a:r>
          </a:p>
          <a:p>
            <a:pPr>
              <a:buFont typeface="Wingdings" panose="05000000000000000000" pitchFamily="2" charset="2"/>
              <a:buChar char="Ø"/>
            </a:pPr>
            <a:r>
              <a:rPr lang="el-GR" sz="1800">
                <a:solidFill>
                  <a:schemeClr val="tx2"/>
                </a:solidFill>
              </a:rPr>
              <a:t>Οικογενειακή κατάσταση: τριμελής οικογένεια</a:t>
            </a:r>
          </a:p>
          <a:p>
            <a:pPr>
              <a:buFont typeface="Wingdings" panose="05000000000000000000" pitchFamily="2" charset="2"/>
              <a:buChar char="Ø"/>
            </a:pPr>
            <a:r>
              <a:rPr lang="el-GR" sz="1800">
                <a:solidFill>
                  <a:schemeClr val="tx2"/>
                </a:solidFill>
              </a:rPr>
              <a:t>Τόπος διαμονής: Καλάβρυτα</a:t>
            </a:r>
          </a:p>
          <a:p>
            <a:pPr>
              <a:buFont typeface="Wingdings" panose="05000000000000000000" pitchFamily="2" charset="2"/>
              <a:buChar char="Ø"/>
            </a:pPr>
            <a:r>
              <a:rPr lang="en-US" sz="1800">
                <a:solidFill>
                  <a:schemeClr val="tx2"/>
                </a:solidFill>
              </a:rPr>
              <a:t>Visiting style</a:t>
            </a:r>
            <a:r>
              <a:rPr lang="el-GR" sz="1800">
                <a:solidFill>
                  <a:schemeClr val="tx2"/>
                </a:solidFill>
              </a:rPr>
              <a:t>: </a:t>
            </a:r>
            <a:r>
              <a:rPr lang="en-US" sz="1800">
                <a:solidFill>
                  <a:schemeClr val="tx2"/>
                </a:solidFill>
              </a:rPr>
              <a:t>butterfly</a:t>
            </a:r>
            <a:endParaRPr lang="el-GR" sz="1800">
              <a:solidFill>
                <a:schemeClr val="tx2"/>
              </a:solidFill>
            </a:endParaRPr>
          </a:p>
          <a:p>
            <a:pPr>
              <a:buFont typeface="Wingdings" panose="05000000000000000000" pitchFamily="2" charset="2"/>
              <a:buChar char="Ø"/>
            </a:pPr>
            <a:r>
              <a:rPr lang="el-GR" sz="1800">
                <a:solidFill>
                  <a:schemeClr val="tx2"/>
                </a:solidFill>
              </a:rPr>
              <a:t>Προσωπικότητα: δραστήριος, κοινωνικός, ζωηρός </a:t>
            </a:r>
          </a:p>
          <a:p>
            <a:pPr>
              <a:buFont typeface="Wingdings" panose="05000000000000000000" pitchFamily="2" charset="2"/>
              <a:buChar char="Ø"/>
            </a:pPr>
            <a:r>
              <a:rPr lang="en-US" sz="1800">
                <a:solidFill>
                  <a:schemeClr val="tx2"/>
                </a:solidFill>
              </a:rPr>
              <a:t>Hobbies</a:t>
            </a:r>
            <a:r>
              <a:rPr lang="el-GR" sz="1800">
                <a:solidFill>
                  <a:schemeClr val="tx2"/>
                </a:solidFill>
              </a:rPr>
              <a:t>: παιχνίδι με φίλους, μπάσκετ</a:t>
            </a:r>
          </a:p>
          <a:p>
            <a:pPr>
              <a:buFont typeface="Wingdings" panose="05000000000000000000" pitchFamily="2" charset="2"/>
              <a:buChar char="Ø"/>
            </a:pPr>
            <a:r>
              <a:rPr lang="el-GR" sz="1800">
                <a:solidFill>
                  <a:schemeClr val="tx2"/>
                </a:solidFill>
              </a:rPr>
              <a:t>Διάρκεια επίσκεψης: 20 λεπτά</a:t>
            </a:r>
          </a:p>
          <a:p>
            <a:pPr>
              <a:buFont typeface="Wingdings" panose="05000000000000000000" pitchFamily="2" charset="2"/>
              <a:buChar char="Ø"/>
            </a:pPr>
            <a:r>
              <a:rPr lang="el-GR" sz="1800">
                <a:solidFill>
                  <a:schemeClr val="tx2"/>
                </a:solidFill>
              </a:rPr>
              <a:t>Σχέση με διαδίκτυο: μη ελεγχόμενος χρόνος, </a:t>
            </a:r>
            <a:r>
              <a:rPr lang="en-US" sz="1800">
                <a:solidFill>
                  <a:schemeClr val="tx2"/>
                </a:solidFill>
              </a:rPr>
              <a:t>videogames</a:t>
            </a:r>
            <a:r>
              <a:rPr lang="el-GR" sz="1800">
                <a:solidFill>
                  <a:schemeClr val="tx2"/>
                </a:solidFill>
              </a:rPr>
              <a:t>, </a:t>
            </a:r>
            <a:r>
              <a:rPr lang="en-US" sz="1800">
                <a:solidFill>
                  <a:schemeClr val="tx2"/>
                </a:solidFill>
              </a:rPr>
              <a:t>video </a:t>
            </a:r>
            <a:r>
              <a:rPr lang="el-GR" sz="1800">
                <a:solidFill>
                  <a:schemeClr val="tx2"/>
                </a:solidFill>
              </a:rPr>
              <a:t>στο </a:t>
            </a:r>
            <a:r>
              <a:rPr lang="en-US" sz="1800">
                <a:solidFill>
                  <a:schemeClr val="tx2"/>
                </a:solidFill>
              </a:rPr>
              <a:t>Youtube</a:t>
            </a:r>
            <a:endParaRPr lang="el-GR" sz="1800">
              <a:solidFill>
                <a:schemeClr val="tx2"/>
              </a:solidFill>
            </a:endParaRPr>
          </a:p>
          <a:p>
            <a:pPr>
              <a:buFont typeface="Wingdings" panose="05000000000000000000" pitchFamily="2" charset="2"/>
              <a:buChar char="Ø"/>
            </a:pPr>
            <a:r>
              <a:rPr lang="el-GR" sz="1800">
                <a:solidFill>
                  <a:schemeClr val="tx2"/>
                </a:solidFill>
              </a:rPr>
              <a:t>Σκοπός επίσκεψης: μάθηση και ψυχαγωγία</a:t>
            </a:r>
          </a:p>
          <a:p>
            <a:pPr>
              <a:buFont typeface="Wingdings" panose="05000000000000000000" pitchFamily="2" charset="2"/>
              <a:buChar char="Ø"/>
            </a:pPr>
            <a:r>
              <a:rPr lang="el-GR" sz="1800">
                <a:solidFill>
                  <a:schemeClr val="tx2"/>
                </a:solidFill>
              </a:rPr>
              <a:t>Περιβάλλον επίσκεψης: οικογενειακό</a:t>
            </a:r>
          </a:p>
          <a:p>
            <a:pPr>
              <a:buFont typeface="Wingdings" panose="05000000000000000000" pitchFamily="2" charset="2"/>
              <a:buChar char="Ø"/>
            </a:pPr>
            <a:r>
              <a:rPr lang="el-GR" sz="1800">
                <a:solidFill>
                  <a:schemeClr val="tx2"/>
                </a:solidFill>
              </a:rPr>
              <a:t>Στυλ αφήγησης: ανεπίσημο και απλό</a:t>
            </a:r>
            <a:r>
              <a:rPr lang="en-US" sz="1800">
                <a:solidFill>
                  <a:schemeClr val="tx2"/>
                </a:solidFill>
              </a:rPr>
              <a:t> </a:t>
            </a:r>
            <a:r>
              <a:rPr lang="el-GR" sz="1800">
                <a:solidFill>
                  <a:schemeClr val="tx2"/>
                </a:solidFill>
              </a:rPr>
              <a:t>με χιουμοριστικά στοιχεία</a:t>
            </a:r>
          </a:p>
          <a:p>
            <a:pPr marL="0" indent="0">
              <a:buNone/>
            </a:pPr>
            <a:endParaRPr lang="en-US" sz="1400" b="1" dirty="0">
              <a:solidFill>
                <a:schemeClr val="tx2"/>
              </a:solidFill>
            </a:endParaRPr>
          </a:p>
        </p:txBody>
      </p:sp>
    </p:spTree>
    <p:extLst>
      <p:ext uri="{BB962C8B-B14F-4D97-AF65-F5344CB8AC3E}">
        <p14:creationId xmlns:p14="http://schemas.microsoft.com/office/powerpoint/2010/main" xmlns="" val="481757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55374" y="4131733"/>
            <a:ext cx="10683093" cy="923330"/>
          </a:xfrm>
          <a:prstGeom prst="rect">
            <a:avLst/>
          </a:prstGeom>
          <a:noFill/>
        </p:spPr>
        <p:txBody>
          <a:bodyPr wrap="square" rtlCol="0">
            <a:spAutoFit/>
          </a:bodyPr>
          <a:lstStyle/>
          <a:p>
            <a:pPr algn="just"/>
            <a:r>
              <a:rPr lang="en-US" dirty="0"/>
              <a:t>..</a:t>
            </a:r>
            <a:r>
              <a:rPr lang="el-GR" dirty="0"/>
              <a:t>αρχικά πάγωσα, δεν μπορούσα να καταλάβω τί εννοούσε με το μήνυμά του. Καθώς αντιλαμβανόμουν τί είχε συμβεί, ένιωθα ταραγμένος, φοβισμένος και ήθελα να βάλω τα κλάματα. Κάποιος με είχε παρακολουθήσει και δεν ήξερα πού να ζητήσω βοήθεια!</a:t>
            </a:r>
          </a:p>
        </p:txBody>
      </p:sp>
      <p:sp>
        <p:nvSpPr>
          <p:cNvPr id="3" name="2 - Ορθογώνιο"/>
          <p:cNvSpPr/>
          <p:nvPr/>
        </p:nvSpPr>
        <p:spPr>
          <a:xfrm>
            <a:off x="532395" y="5437201"/>
            <a:ext cx="2668005"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9186677" y="5437201"/>
            <a:ext cx="2129575" cy="523220"/>
          </a:xfrm>
          <a:prstGeom prst="rect">
            <a:avLst/>
          </a:prstGeom>
        </p:spPr>
        <p:txBody>
          <a:bodyPr wrap="square">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218" name="Picture 2" descr="Άνοιγμα φωτογραφίας"/>
          <p:cNvPicPr>
            <a:picLocks noChangeAspect="1" noChangeArrowheads="1"/>
          </p:cNvPicPr>
          <p:nvPr/>
        </p:nvPicPr>
        <p:blipFill>
          <a:blip r:embed="rId2"/>
          <a:srcRect/>
          <a:stretch>
            <a:fillRect/>
          </a:stretch>
        </p:blipFill>
        <p:spPr bwMode="auto">
          <a:xfrm>
            <a:off x="4783667" y="615352"/>
            <a:ext cx="2921000" cy="290688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60399" y="3386667"/>
            <a:ext cx="10871200" cy="2031325"/>
          </a:xfrm>
          <a:prstGeom prst="rect">
            <a:avLst/>
          </a:prstGeom>
          <a:noFill/>
        </p:spPr>
        <p:txBody>
          <a:bodyPr wrap="square" rtlCol="0">
            <a:spAutoFit/>
          </a:bodyPr>
          <a:lstStyle/>
          <a:p>
            <a:pPr algn="just"/>
            <a:r>
              <a:rPr lang="el-GR" dirty="0"/>
              <a:t>Όλο το βράδυ δεν έκλεισα μάτι. Αναλογιζόμουν τί είχε συμβεί, τί είχα κάνει και πώς μπορούσα να διορθώσω την κατάσταση. Μέσα μου ήξερα ότι έπρεπε να ζητήσω βοήθεια από τους γονείς μου, αλλά φοβόμουν να το κάνω γιατί έτρεμα την αντίδρασή τους. Σίγουρα, θα μου έβαζαν μεγαλύτερη τιμωρία και δεν θα με εμπιστεύονταν ποτέ ξανά.</a:t>
            </a:r>
          </a:p>
          <a:p>
            <a:pPr algn="just"/>
            <a:endParaRPr lang="el-GR" dirty="0"/>
          </a:p>
          <a:p>
            <a:pPr algn="just"/>
            <a:r>
              <a:rPr lang="el-GR" dirty="0"/>
              <a:t>Γι’ αυτό αποφάσισα, να το χειριστώ μόνος μου, σταματώντας την επικοινωνία με τον ενοχλητικό πια συμπαίκτη μου.</a:t>
            </a:r>
          </a:p>
        </p:txBody>
      </p:sp>
      <p:sp>
        <p:nvSpPr>
          <p:cNvPr id="3" name="2 - Ορθογώνιο"/>
          <p:cNvSpPr/>
          <p:nvPr/>
        </p:nvSpPr>
        <p:spPr>
          <a:xfrm>
            <a:off x="591425" y="5567779"/>
            <a:ext cx="2617205"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9300425" y="5514960"/>
            <a:ext cx="2053375" cy="523220"/>
          </a:xfrm>
          <a:prstGeom prst="rect">
            <a:avLst/>
          </a:prstGeom>
        </p:spPr>
        <p:txBody>
          <a:bodyPr wrap="square">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94" name="AutoShape 2" descr="C:\Users\maria\OneDrive\%CE%A5%CF%80%CE%BF%CE%BB%CE%BF%CE%B3%CE%B9%CF%83%CF%84%CE%AE%CF%82\%CE%95%CF%81%CE%B3%CE%B1%CF%83%CE%AF%CE%B1 - %CE%A8%CE%B7%CF%86%CE%B9%CE%B1%CE%BA%CE%AE %CE%95%CF%80%CE%BF%CF%87%CE%AE\cartoon-soccer-kid-different-posevector-260nw-66304144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197" name="Picture 5" descr="Δεν υπάρχει διαθέσιμη περιγραφή."/>
          <p:cNvPicPr>
            <a:picLocks noChangeAspect="1" noChangeArrowheads="1"/>
          </p:cNvPicPr>
          <p:nvPr/>
        </p:nvPicPr>
        <p:blipFill>
          <a:blip r:embed="rId2"/>
          <a:srcRect/>
          <a:stretch>
            <a:fillRect/>
          </a:stretch>
        </p:blipFill>
        <p:spPr bwMode="auto">
          <a:xfrm>
            <a:off x="4838265" y="461639"/>
            <a:ext cx="2515469" cy="250429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01729" y="3561394"/>
            <a:ext cx="10762238" cy="1200329"/>
          </a:xfrm>
          <a:prstGeom prst="rect">
            <a:avLst/>
          </a:prstGeom>
          <a:noFill/>
        </p:spPr>
        <p:txBody>
          <a:bodyPr wrap="square" rtlCol="0">
            <a:spAutoFit/>
          </a:bodyPr>
          <a:lstStyle/>
          <a:p>
            <a:pPr algn="just"/>
            <a:r>
              <a:rPr lang="el-GR" dirty="0"/>
              <a:t>Αυτός όμως δεν σταμάτησε εκεί.. Για να με εμποδίσει να διακόψω την επικοινωνία μας, έγινε πιο επίμονος με αποκορύφωμα να φτάσει στο σημείο να με απειλεί.  </a:t>
            </a:r>
          </a:p>
          <a:p>
            <a:pPr algn="just"/>
            <a:r>
              <a:rPr lang="el-GR" dirty="0"/>
              <a:t>Με ποιον τρόπο; </a:t>
            </a:r>
          </a:p>
          <a:p>
            <a:pPr algn="just"/>
            <a:r>
              <a:rPr lang="el-GR" dirty="0"/>
              <a:t>Λέγοντάς μου ότι ξέρει πού μένω και πως του ήταν πολύ εύκολο να κάνει κακό στους δικούς μου ανθρώπους.</a:t>
            </a:r>
          </a:p>
        </p:txBody>
      </p:sp>
      <p:sp>
        <p:nvSpPr>
          <p:cNvPr id="3" name="2 - Ορθογώνιο"/>
          <p:cNvSpPr/>
          <p:nvPr/>
        </p:nvSpPr>
        <p:spPr>
          <a:xfrm>
            <a:off x="701729" y="5420267"/>
            <a:ext cx="2752671"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9283491" y="5479534"/>
            <a:ext cx="1968709" cy="523220"/>
          </a:xfrm>
          <a:prstGeom prst="rect">
            <a:avLst/>
          </a:prstGeom>
        </p:spPr>
        <p:txBody>
          <a:bodyPr wrap="square">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2" descr="Άνοιγμα φωτογραφίας"/>
          <p:cNvPicPr>
            <a:picLocks noChangeAspect="1" noChangeArrowheads="1"/>
          </p:cNvPicPr>
          <p:nvPr/>
        </p:nvPicPr>
        <p:blipFill>
          <a:blip r:embed="rId2"/>
          <a:srcRect/>
          <a:stretch>
            <a:fillRect/>
          </a:stretch>
        </p:blipFill>
        <p:spPr bwMode="auto">
          <a:xfrm>
            <a:off x="4635500" y="522111"/>
            <a:ext cx="2921000" cy="290688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30956" y="3895773"/>
            <a:ext cx="10119139" cy="1200329"/>
          </a:xfrm>
          <a:prstGeom prst="rect">
            <a:avLst/>
          </a:prstGeom>
          <a:noFill/>
        </p:spPr>
        <p:txBody>
          <a:bodyPr wrap="square" rtlCol="0">
            <a:spAutoFit/>
          </a:bodyPr>
          <a:lstStyle/>
          <a:p>
            <a:pPr algn="just"/>
            <a:r>
              <a:rPr lang="el-GR" dirty="0"/>
              <a:t>Αυτή ήταν η σταγόνα που ξεχείλισε το ποτήρι. Εκείνη τη στιγμή, κατάλαβα ότι έπρεπε εξ αρχής να έχω μιλήσει στους γονείς μου. Μόνο αυτοί θα μπορούσαν να χειριστούν μια τέτοια κατάσταση σωστά.</a:t>
            </a:r>
          </a:p>
          <a:p>
            <a:pPr algn="just"/>
            <a:endParaRPr lang="el-GR" dirty="0"/>
          </a:p>
          <a:p>
            <a:pPr algn="just"/>
            <a:r>
              <a:rPr lang="el-GR" dirty="0"/>
              <a:t>Έτσι, το επόμενο πρωί, χωρίς να χάσω χρόνο, έτρεξα και τους τα είπα όλα. </a:t>
            </a:r>
          </a:p>
        </p:txBody>
      </p:sp>
      <p:sp>
        <p:nvSpPr>
          <p:cNvPr id="3" name="2 - Ορθογώνιο"/>
          <p:cNvSpPr/>
          <p:nvPr/>
        </p:nvSpPr>
        <p:spPr>
          <a:xfrm>
            <a:off x="557795" y="5513400"/>
            <a:ext cx="2795005"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9046425" y="5589601"/>
            <a:ext cx="2146509" cy="523220"/>
          </a:xfrm>
          <a:prstGeom prst="rect">
            <a:avLst/>
          </a:prstGeom>
        </p:spPr>
        <p:txBody>
          <a:bodyPr wrap="square">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146" name="Picture 2" descr="58 Apology In Parent And Child Illustrations &amp; Clip Art - iStock"/>
          <p:cNvPicPr>
            <a:picLocks noChangeAspect="1" noChangeArrowheads="1"/>
          </p:cNvPicPr>
          <p:nvPr/>
        </p:nvPicPr>
        <p:blipFill>
          <a:blip r:embed="rId2"/>
          <a:srcRect/>
          <a:stretch>
            <a:fillRect/>
          </a:stretch>
        </p:blipFill>
        <p:spPr bwMode="auto">
          <a:xfrm>
            <a:off x="4317126" y="313267"/>
            <a:ext cx="3312995" cy="331299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914768" y="3160221"/>
            <a:ext cx="10362464" cy="1754326"/>
          </a:xfrm>
          <a:prstGeom prst="rect">
            <a:avLst/>
          </a:prstGeom>
          <a:noFill/>
        </p:spPr>
        <p:txBody>
          <a:bodyPr wrap="square" rtlCol="0">
            <a:spAutoFit/>
          </a:bodyPr>
          <a:lstStyle/>
          <a:p>
            <a:pPr algn="just"/>
            <a:r>
              <a:rPr lang="el-GR" dirty="0"/>
              <a:t>Ακόμα κι αυτοί ταράχτηκαν με όσα τους είπα, όμως ήξεραν ακριβώς τη διαδικασία που έπρεπε να ακολουθήσουν για να δοθεί λύση σε μια τέτοια περίπτωση. Δηλαδή, απευθύνθηκαν στην αστυνομία, η οποία μαζί με τη Δίωξη Ηλεκτρονικού Εγκλήματος, εντόπισαν τον υποτιθέμενο «φίλο» μου.</a:t>
            </a:r>
          </a:p>
          <a:p>
            <a:pPr algn="just"/>
            <a:endParaRPr lang="el-GR" dirty="0"/>
          </a:p>
          <a:p>
            <a:pPr algn="just"/>
            <a:r>
              <a:rPr lang="el-GR" dirty="0"/>
              <a:t>Κοίτα να δεις, που τελικά οι γονείς, όχι μόνο δεν έχουν πάντα τις αντιδράσεις που περιμένεις, αλλά συνήθως έχουν τη λύση για κάθε πρόβλημα!</a:t>
            </a:r>
          </a:p>
        </p:txBody>
      </p:sp>
      <p:sp>
        <p:nvSpPr>
          <p:cNvPr id="3" name="2 - Ορθογώνιο"/>
          <p:cNvSpPr/>
          <p:nvPr/>
        </p:nvSpPr>
        <p:spPr>
          <a:xfrm>
            <a:off x="566262" y="5547267"/>
            <a:ext cx="2684938"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100666" y="6155969"/>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9109566" y="5519678"/>
            <a:ext cx="2154975" cy="523220"/>
          </a:xfrm>
          <a:prstGeom prst="rect">
            <a:avLst/>
          </a:prstGeom>
        </p:spPr>
        <p:txBody>
          <a:bodyPr wrap="square">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655309" y="6161516"/>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122" name="Picture 2" descr="Άνοιγμα φωτογραφίας"/>
          <p:cNvPicPr>
            <a:picLocks noChangeAspect="1" noChangeArrowheads="1"/>
          </p:cNvPicPr>
          <p:nvPr/>
        </p:nvPicPr>
        <p:blipFill>
          <a:blip r:embed="rId2"/>
          <a:srcRect/>
          <a:stretch>
            <a:fillRect/>
          </a:stretch>
        </p:blipFill>
        <p:spPr bwMode="auto">
          <a:xfrm>
            <a:off x="4668079" y="185761"/>
            <a:ext cx="2855842" cy="285584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837698" y="4660139"/>
            <a:ext cx="10516604" cy="646331"/>
          </a:xfrm>
          <a:prstGeom prst="rect">
            <a:avLst/>
          </a:prstGeom>
          <a:noFill/>
        </p:spPr>
        <p:txBody>
          <a:bodyPr wrap="square" rtlCol="0">
            <a:spAutoFit/>
          </a:bodyPr>
          <a:lstStyle/>
          <a:p>
            <a:pPr algn="just"/>
            <a:r>
              <a:rPr lang="el-GR" dirty="0"/>
              <a:t>Αυτή ήταν λοιπόν η ιστορία μου και είμαι σίγουρος ότι μέσω αυτής καταλάβατε πολλά πράγματα για τους κινδύνους του διαδικτύου.  </a:t>
            </a:r>
          </a:p>
        </p:txBody>
      </p:sp>
      <p:sp>
        <p:nvSpPr>
          <p:cNvPr id="3" name="2 - Ορθογώνιο"/>
          <p:cNvSpPr/>
          <p:nvPr/>
        </p:nvSpPr>
        <p:spPr>
          <a:xfrm>
            <a:off x="473129" y="5462601"/>
            <a:ext cx="2668005"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9148024" y="5530334"/>
            <a:ext cx="2154975" cy="523220"/>
          </a:xfrm>
          <a:prstGeom prst="rect">
            <a:avLst/>
          </a:prstGeom>
        </p:spPr>
        <p:txBody>
          <a:bodyPr wrap="square">
            <a:spAutoFit/>
          </a:bodyPr>
          <a:lstStyle/>
          <a:p>
            <a:pPr algn="just"/>
            <a:r>
              <a:rPr lang="el-GR" sz="1400" dirty="0"/>
              <a:t>Ο χρήστης θα κάνει κλικ στο επόμενο.</a:t>
            </a:r>
          </a:p>
        </p:txBody>
      </p:sp>
      <p:sp>
        <p:nvSpPr>
          <p:cNvPr id="7"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097" name="Picture 1" descr="C:\Users\maria\OneDrive\Υπολογιστής\Εργασία - Ψηφιακή Εποχή\uspg96o0-900.jpg"/>
          <p:cNvPicPr>
            <a:picLocks noChangeAspect="1" noChangeArrowheads="1"/>
          </p:cNvPicPr>
          <p:nvPr/>
        </p:nvPicPr>
        <p:blipFill>
          <a:blip r:embed="rId2"/>
          <a:srcRect/>
          <a:stretch>
            <a:fillRect/>
          </a:stretch>
        </p:blipFill>
        <p:spPr bwMode="auto">
          <a:xfrm>
            <a:off x="3528484" y="366713"/>
            <a:ext cx="5395383" cy="38547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270000" y="1143000"/>
            <a:ext cx="8703733" cy="3970318"/>
          </a:xfrm>
          <a:prstGeom prst="rect">
            <a:avLst/>
          </a:prstGeom>
          <a:noFill/>
        </p:spPr>
        <p:txBody>
          <a:bodyPr wrap="square" rtlCol="0">
            <a:spAutoFit/>
          </a:bodyPr>
          <a:lstStyle/>
          <a:p>
            <a:pPr algn="just"/>
            <a:r>
              <a:rPr lang="el-GR" dirty="0"/>
              <a:t>Ποιους κινδύνους θυμάστε να αντιμετώπισα στην ιστορία μου;</a:t>
            </a:r>
          </a:p>
          <a:p>
            <a:pPr algn="just"/>
            <a:endParaRPr lang="el-GR" dirty="0"/>
          </a:p>
          <a:p>
            <a:pPr marL="342900" indent="-342900" algn="just">
              <a:buAutoNum type="arabicPeriod"/>
            </a:pPr>
            <a:r>
              <a:rPr lang="el-GR" dirty="0"/>
              <a:t>Εθισμός</a:t>
            </a:r>
          </a:p>
          <a:p>
            <a:pPr marL="342900" indent="-342900" algn="just">
              <a:buAutoNum type="arabicPeriod"/>
            </a:pPr>
            <a:r>
              <a:rPr lang="el-GR" dirty="0"/>
              <a:t>Απομάκρυνση από φίλους</a:t>
            </a:r>
          </a:p>
          <a:p>
            <a:pPr marL="342900" indent="-342900" algn="just">
              <a:buAutoNum type="arabicPeriod"/>
            </a:pPr>
            <a:r>
              <a:rPr lang="el-GR" dirty="0"/>
              <a:t>Παραπληροφόρηση</a:t>
            </a:r>
          </a:p>
          <a:p>
            <a:pPr marL="342900" indent="-342900" algn="just">
              <a:buAutoNum type="arabicPeriod"/>
            </a:pPr>
            <a:r>
              <a:rPr lang="el-GR" dirty="0"/>
              <a:t>Χαμηλή σχολική επίδοση</a:t>
            </a:r>
          </a:p>
          <a:p>
            <a:pPr marL="342900" indent="-342900" algn="just">
              <a:buAutoNum type="arabicPeriod"/>
            </a:pPr>
            <a:r>
              <a:rPr lang="el-GR" dirty="0"/>
              <a:t>Ιοί Λογισμικού</a:t>
            </a:r>
          </a:p>
          <a:p>
            <a:pPr marL="342900" indent="-342900" algn="just">
              <a:buAutoNum type="arabicPeriod"/>
            </a:pPr>
            <a:r>
              <a:rPr lang="el-GR" dirty="0"/>
              <a:t>Κακές επιπτώσεις στη σωματική υγεία</a:t>
            </a:r>
          </a:p>
          <a:p>
            <a:pPr marL="342900" indent="-342900" algn="just">
              <a:buAutoNum type="arabicPeriod"/>
            </a:pPr>
            <a:r>
              <a:rPr lang="el-GR" dirty="0"/>
              <a:t>Συναναστροφή με κακόβουλους ανθρώπους</a:t>
            </a:r>
          </a:p>
          <a:p>
            <a:pPr marL="342900" indent="-342900" algn="just">
              <a:buAutoNum type="arabicPeriod"/>
            </a:pPr>
            <a:r>
              <a:rPr lang="el-GR" dirty="0"/>
              <a:t>Προβολή λανθασμένων προτύπου</a:t>
            </a:r>
          </a:p>
          <a:p>
            <a:pPr marL="342900" indent="-342900" algn="just">
              <a:buAutoNum type="arabicPeriod"/>
            </a:pPr>
            <a:r>
              <a:rPr lang="el-GR" dirty="0"/>
              <a:t>Εκβιασμός</a:t>
            </a:r>
          </a:p>
          <a:p>
            <a:pPr marL="342900" indent="-342900" algn="just">
              <a:buAutoNum type="arabicPeriod"/>
            </a:pPr>
            <a:r>
              <a:rPr lang="el-GR" dirty="0"/>
              <a:t>Παραπλάνηση</a:t>
            </a:r>
          </a:p>
          <a:p>
            <a:pPr marL="342900" indent="-342900">
              <a:buAutoNum type="arabicPeriod"/>
            </a:pPr>
            <a:endParaRPr lang="el-GR" dirty="0"/>
          </a:p>
          <a:p>
            <a:pPr marL="342900" indent="-342900">
              <a:buAutoNum type="arabicPeriod"/>
            </a:pPr>
            <a:endParaRPr lang="el-GR" dirty="0"/>
          </a:p>
        </p:txBody>
      </p:sp>
      <p:cxnSp>
        <p:nvCxnSpPr>
          <p:cNvPr id="6" name="5 - Ευθύγραμμο βέλος σύνδεσης"/>
          <p:cNvCxnSpPr>
            <a:cxnSpLocks/>
          </p:cNvCxnSpPr>
          <p:nvPr/>
        </p:nvCxnSpPr>
        <p:spPr>
          <a:xfrm flipV="1">
            <a:off x="1942596" y="4716467"/>
            <a:ext cx="519316" cy="34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1557866" y="5063067"/>
            <a:ext cx="7222067" cy="369332"/>
          </a:xfrm>
          <a:prstGeom prst="rect">
            <a:avLst/>
          </a:prstGeom>
          <a:noFill/>
        </p:spPr>
        <p:txBody>
          <a:bodyPr wrap="square" rtlCol="0">
            <a:spAutoFit/>
          </a:bodyPr>
          <a:lstStyle/>
          <a:p>
            <a:pPr algn="just"/>
            <a:r>
              <a:rPr lang="en-US" dirty="0"/>
              <a:t>Quiz </a:t>
            </a:r>
            <a:r>
              <a:rPr lang="el-GR" dirty="0"/>
              <a:t>με δυνατότητα πολλαπλών επιλογών</a:t>
            </a:r>
            <a:r>
              <a:rPr lang="en-US" dirty="0"/>
              <a:t>.</a:t>
            </a:r>
            <a:endParaRPr lang="el-GR" dirty="0"/>
          </a:p>
        </p:txBody>
      </p:sp>
      <p:sp>
        <p:nvSpPr>
          <p:cNvPr id="5" name="4 - Ορθογώνιο"/>
          <p:cNvSpPr/>
          <p:nvPr/>
        </p:nvSpPr>
        <p:spPr>
          <a:xfrm>
            <a:off x="540861" y="5555734"/>
            <a:ext cx="2803471"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8"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9275025" y="5581134"/>
            <a:ext cx="1977175" cy="523220"/>
          </a:xfrm>
          <a:prstGeom prst="rect">
            <a:avLst/>
          </a:prstGeom>
        </p:spPr>
        <p:txBody>
          <a:bodyPr wrap="square">
            <a:spAutoFit/>
          </a:bodyPr>
          <a:lstStyle/>
          <a:p>
            <a:pPr algn="just"/>
            <a:r>
              <a:rPr lang="el-GR" sz="1400" dirty="0"/>
              <a:t>Ο χρήστης θα κάνει κλικ στο επόμενο.</a:t>
            </a:r>
          </a:p>
        </p:txBody>
      </p:sp>
      <p:sp>
        <p:nvSpPr>
          <p:cNvPr id="10"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xmlns="" id="{7E9AA100-BBA7-4158-BBB7-67C15610653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8271803" cy="3763215"/>
          </a:xfrm>
          <a:prstGeom prst="rect">
            <a:avLst/>
          </a:prstGeom>
        </p:spPr>
      </p:pic>
      <p:pic>
        <p:nvPicPr>
          <p:cNvPr id="7" name="Εικόνα 6">
            <a:extLst>
              <a:ext uri="{FF2B5EF4-FFF2-40B4-BE49-F238E27FC236}">
                <a16:creationId xmlns:a16="http://schemas.microsoft.com/office/drawing/2014/main" xmlns="" id="{A31C968A-0B62-4178-AF0C-E55F36C8C16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22727" y="3530990"/>
            <a:ext cx="7369273" cy="3327009"/>
          </a:xfrm>
          <a:prstGeom prst="rect">
            <a:avLst/>
          </a:prstGeom>
        </p:spPr>
      </p:pic>
    </p:spTree>
    <p:extLst>
      <p:ext uri="{BB962C8B-B14F-4D97-AF65-F5344CB8AC3E}">
        <p14:creationId xmlns:p14="http://schemas.microsoft.com/office/powerpoint/2010/main" xmlns="" val="2938315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999067" y="3495795"/>
            <a:ext cx="10109200" cy="1754326"/>
          </a:xfrm>
          <a:prstGeom prst="rect">
            <a:avLst/>
          </a:prstGeom>
          <a:noFill/>
        </p:spPr>
        <p:txBody>
          <a:bodyPr wrap="square" rtlCol="0">
            <a:spAutoFit/>
          </a:bodyPr>
          <a:lstStyle/>
          <a:p>
            <a:pPr lvl="0" algn="just"/>
            <a:r>
              <a:rPr lang="el-GR" dirty="0"/>
              <a:t>Κάνοντας το </a:t>
            </a:r>
            <a:r>
              <a:rPr lang="en-US" dirty="0"/>
              <a:t>quiz</a:t>
            </a:r>
            <a:r>
              <a:rPr lang="el-GR" dirty="0"/>
              <a:t> θα διαπιστώσατε ότι οι παγίδες του διαδικτύου είναι περισσότερες από όσες βρήκα στον δρόμο μου εγώ. Αυτό όμως δεν σημαίνει ότι δεν θα βρεθούν στον δικό σας. Οπότε, να έχετε τα μάτια σας δεκατέσσερα για τα εξής:</a:t>
            </a:r>
          </a:p>
          <a:p>
            <a:pPr lvl="0"/>
            <a:endParaRPr lang="el-GR" dirty="0"/>
          </a:p>
          <a:p>
            <a:endParaRPr lang="el-GR" dirty="0"/>
          </a:p>
          <a:p>
            <a:endParaRPr lang="el-GR" dirty="0"/>
          </a:p>
        </p:txBody>
      </p:sp>
      <p:sp>
        <p:nvSpPr>
          <p:cNvPr id="7" name="6 - Ορθογώνιο"/>
          <p:cNvSpPr/>
          <p:nvPr/>
        </p:nvSpPr>
        <p:spPr>
          <a:xfrm>
            <a:off x="676328" y="5386401"/>
            <a:ext cx="2744205"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8" name="7 - Ορθογώνιο"/>
          <p:cNvSpPr/>
          <p:nvPr/>
        </p:nvSpPr>
        <p:spPr>
          <a:xfrm>
            <a:off x="9012558" y="5437200"/>
            <a:ext cx="2095709" cy="523220"/>
          </a:xfrm>
          <a:prstGeom prst="rect">
            <a:avLst/>
          </a:prstGeom>
        </p:spPr>
        <p:txBody>
          <a:bodyPr wrap="square">
            <a:spAutoFit/>
          </a:bodyPr>
          <a:lstStyle/>
          <a:p>
            <a:pPr algn="just"/>
            <a:r>
              <a:rPr lang="el-GR" sz="1400" dirty="0"/>
              <a:t>Ο χρήστης θα κάνει κλικ στο επόμενο.</a:t>
            </a:r>
          </a:p>
        </p:txBody>
      </p:sp>
      <p:sp>
        <p:nvSpPr>
          <p:cNvPr id="9"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6">
            <a:extLst>
              <a:ext uri="{FF2B5EF4-FFF2-40B4-BE49-F238E27FC236}">
                <a16:creationId xmlns:a16="http://schemas.microsoft.com/office/drawing/2014/main" xmlns="" id="{DC727F33-E490-9148-9942-0BCFEDFE5A92}"/>
              </a:ext>
            </a:extLst>
          </p:cNvPr>
          <p:cNvSpPr/>
          <p:nvPr/>
        </p:nvSpPr>
        <p:spPr>
          <a:xfrm>
            <a:off x="9713841" y="6147499"/>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828362" y="896111"/>
            <a:ext cx="11209867" cy="4204356"/>
          </a:xfrm>
          <a:prstGeom prst="rect">
            <a:avLst/>
          </a:prstGeom>
          <a:noFill/>
        </p:spPr>
        <p:txBody>
          <a:bodyPr wrap="square" rtlCol="0">
            <a:spAutoFit/>
          </a:bodyPr>
          <a:lstStyle/>
          <a:p>
            <a:pPr lvl="0" algn="just">
              <a:lnSpc>
                <a:spcPct val="150000"/>
              </a:lnSpc>
            </a:pPr>
            <a:r>
              <a:rPr lang="el-GR" dirty="0"/>
              <a:t>Επίλεξε τον κίνδυνο για τον οποίον θες να μάθεις περισσότερες πληροφορίες</a:t>
            </a:r>
            <a:r>
              <a:rPr lang="en-US" dirty="0"/>
              <a:t>.</a:t>
            </a:r>
            <a:endParaRPr lang="el-GR" dirty="0"/>
          </a:p>
          <a:p>
            <a:pPr marL="342900" lvl="0" indent="-342900" algn="just">
              <a:lnSpc>
                <a:spcPct val="150000"/>
              </a:lnSpc>
              <a:buFont typeface="Wingdings" pitchFamily="2" charset="2"/>
              <a:buChar char="ü"/>
            </a:pPr>
            <a:r>
              <a:rPr lang="el-GR" b="1" dirty="0"/>
              <a:t>Ιοί</a:t>
            </a:r>
            <a:r>
              <a:rPr lang="el-GR" dirty="0"/>
              <a:t> </a:t>
            </a:r>
          </a:p>
          <a:p>
            <a:pPr marL="342900" lvl="0" indent="-342900" algn="just">
              <a:lnSpc>
                <a:spcPct val="150000"/>
              </a:lnSpc>
              <a:buFont typeface="Wingdings" pitchFamily="2" charset="2"/>
              <a:buChar char="ü"/>
            </a:pPr>
            <a:r>
              <a:rPr lang="en-US" b="1" dirty="0"/>
              <a:t>C</a:t>
            </a:r>
            <a:r>
              <a:rPr lang="el-GR" b="1" dirty="0" err="1"/>
              <a:t>yberbullying</a:t>
            </a:r>
            <a:r>
              <a:rPr lang="el-GR" b="1" dirty="0"/>
              <a:t> </a:t>
            </a:r>
            <a:r>
              <a:rPr lang="en-US" b="1" dirty="0"/>
              <a:t>-</a:t>
            </a:r>
            <a:r>
              <a:rPr lang="el-GR" b="1" dirty="0"/>
              <a:t> εκβιασμός </a:t>
            </a:r>
            <a:endParaRPr lang="el-GR" dirty="0"/>
          </a:p>
          <a:p>
            <a:pPr marL="342900" lvl="0" indent="-342900" algn="just">
              <a:lnSpc>
                <a:spcPct val="150000"/>
              </a:lnSpc>
              <a:buFont typeface="Wingdings" pitchFamily="2" charset="2"/>
              <a:buChar char="ü"/>
            </a:pPr>
            <a:r>
              <a:rPr lang="el-GR" b="1" dirty="0"/>
              <a:t>Ανωνυμία </a:t>
            </a:r>
            <a:r>
              <a:rPr lang="en-US" b="1" dirty="0"/>
              <a:t>-</a:t>
            </a:r>
            <a:r>
              <a:rPr lang="el-GR" b="1" dirty="0"/>
              <a:t> αποπλάνηση </a:t>
            </a:r>
            <a:r>
              <a:rPr lang="en-US" b="1" dirty="0"/>
              <a:t>-</a:t>
            </a:r>
            <a:r>
              <a:rPr lang="el-GR" b="1" dirty="0"/>
              <a:t> παραπλάνηση</a:t>
            </a:r>
            <a:endParaRPr lang="el-GR" dirty="0"/>
          </a:p>
          <a:p>
            <a:pPr marL="342900" lvl="0" indent="-342900" algn="just">
              <a:lnSpc>
                <a:spcPct val="150000"/>
              </a:lnSpc>
              <a:buFont typeface="Wingdings" pitchFamily="2" charset="2"/>
              <a:buChar char="ü"/>
            </a:pPr>
            <a:r>
              <a:rPr lang="el-GR" b="1" dirty="0"/>
              <a:t>Αποξένωση</a:t>
            </a:r>
            <a:r>
              <a:rPr lang="el-GR" dirty="0"/>
              <a:t> </a:t>
            </a:r>
          </a:p>
          <a:p>
            <a:pPr marL="342900" lvl="0" indent="-342900" algn="just">
              <a:lnSpc>
                <a:spcPct val="150000"/>
              </a:lnSpc>
              <a:buFont typeface="Wingdings" pitchFamily="2" charset="2"/>
              <a:buChar char="ü"/>
            </a:pPr>
            <a:r>
              <a:rPr lang="el-GR" b="1" dirty="0"/>
              <a:t>Φυσικές παθήσεις</a:t>
            </a:r>
          </a:p>
          <a:p>
            <a:pPr marL="342900" lvl="0" indent="-342900" algn="just">
              <a:lnSpc>
                <a:spcPct val="150000"/>
              </a:lnSpc>
              <a:buFont typeface="Wingdings" pitchFamily="2" charset="2"/>
              <a:buChar char="ü"/>
            </a:pPr>
            <a:r>
              <a:rPr lang="el-GR" b="1" dirty="0"/>
              <a:t>Εθισμός</a:t>
            </a:r>
            <a:r>
              <a:rPr lang="el-GR" dirty="0"/>
              <a:t> </a:t>
            </a:r>
          </a:p>
          <a:p>
            <a:pPr marL="342900" lvl="0" indent="-342900" algn="just">
              <a:lnSpc>
                <a:spcPct val="150000"/>
              </a:lnSpc>
              <a:buFont typeface="Wingdings" pitchFamily="2" charset="2"/>
              <a:buChar char="ü"/>
            </a:pPr>
            <a:r>
              <a:rPr lang="el-GR" b="1" dirty="0"/>
              <a:t>Ακατάλληλο περιεχόμενο </a:t>
            </a:r>
          </a:p>
          <a:p>
            <a:pPr marL="342900" lvl="0" indent="-342900" algn="just">
              <a:lnSpc>
                <a:spcPct val="150000"/>
              </a:lnSpc>
              <a:buFont typeface="Wingdings" pitchFamily="2" charset="2"/>
              <a:buChar char="ü"/>
            </a:pPr>
            <a:r>
              <a:rPr lang="el-GR" b="1" dirty="0"/>
              <a:t>Πρότυπα που προβάλλονται </a:t>
            </a:r>
            <a:endParaRPr lang="el-GR" dirty="0"/>
          </a:p>
          <a:p>
            <a:pPr marL="342900" indent="-342900" algn="just">
              <a:lnSpc>
                <a:spcPct val="150000"/>
              </a:lnSpc>
              <a:buFont typeface="Wingdings" pitchFamily="2" charset="2"/>
              <a:buChar char="ü"/>
            </a:pPr>
            <a:r>
              <a:rPr lang="el-GR" b="1" dirty="0"/>
              <a:t>Παραπληροφόρηση</a:t>
            </a:r>
            <a:endParaRPr lang="el-GR" dirty="0"/>
          </a:p>
        </p:txBody>
      </p:sp>
      <p:sp>
        <p:nvSpPr>
          <p:cNvPr id="5" name="4 - Ορθογώνιο"/>
          <p:cNvSpPr/>
          <p:nvPr/>
        </p:nvSpPr>
        <p:spPr>
          <a:xfrm>
            <a:off x="634621" y="5438669"/>
            <a:ext cx="2727271"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6" name="5 - Ορθογώνιο"/>
          <p:cNvSpPr/>
          <p:nvPr/>
        </p:nvSpPr>
        <p:spPr>
          <a:xfrm>
            <a:off x="9410870" y="5438669"/>
            <a:ext cx="2146509" cy="523220"/>
          </a:xfrm>
          <a:prstGeom prst="rect">
            <a:avLst/>
          </a:prstGeom>
        </p:spPr>
        <p:txBody>
          <a:bodyPr wrap="square">
            <a:spAutoFit/>
          </a:bodyPr>
          <a:lstStyle/>
          <a:p>
            <a:pPr algn="just"/>
            <a:r>
              <a:rPr lang="el-GR" sz="1400" dirty="0"/>
              <a:t>Ο χρήστης θα κάνει κλικ στο επόμενο.</a:t>
            </a:r>
          </a:p>
        </p:txBody>
      </p:sp>
      <p:sp>
        <p:nvSpPr>
          <p:cNvPr id="7" name="Βέλος: Αριστερό 7">
            <a:extLst>
              <a:ext uri="{FF2B5EF4-FFF2-40B4-BE49-F238E27FC236}">
                <a16:creationId xmlns:a16="http://schemas.microsoft.com/office/drawing/2014/main" xmlns="" id="{3413C2FF-7A2B-1EF1-C0C4-9B7F57E2D03D}"/>
              </a:ext>
            </a:extLst>
          </p:cNvPr>
          <p:cNvSpPr/>
          <p:nvPr/>
        </p:nvSpPr>
        <p:spPr>
          <a:xfrm>
            <a:off x="1315275" y="6141952"/>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Δεξιό 6">
            <a:extLst>
              <a:ext uri="{FF2B5EF4-FFF2-40B4-BE49-F238E27FC236}">
                <a16:creationId xmlns:a16="http://schemas.microsoft.com/office/drawing/2014/main" xmlns="" id="{DC727F33-E490-9148-9942-0BCFEDFE5A92}"/>
              </a:ext>
            </a:extLst>
          </p:cNvPr>
          <p:cNvSpPr/>
          <p:nvPr/>
        </p:nvSpPr>
        <p:spPr>
          <a:xfrm>
            <a:off x="9952380" y="6135148"/>
            <a:ext cx="1063491"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5 - Ευθύγραμμο βέλος σύνδεσης">
            <a:extLst>
              <a:ext uri="{FF2B5EF4-FFF2-40B4-BE49-F238E27FC236}">
                <a16:creationId xmlns:a16="http://schemas.microsoft.com/office/drawing/2014/main" xmlns="" id="{098C8DC8-9BF7-9A5E-DAF1-51757F90F94F}"/>
              </a:ext>
            </a:extLst>
          </p:cNvPr>
          <p:cNvCxnSpPr>
            <a:cxnSpLocks/>
          </p:cNvCxnSpPr>
          <p:nvPr/>
        </p:nvCxnSpPr>
        <p:spPr>
          <a:xfrm flipH="1" flipV="1">
            <a:off x="5284880" y="3139678"/>
            <a:ext cx="897859" cy="5786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3CB96BEA-13C3-631C-F004-8C1472EB4844}"/>
              </a:ext>
            </a:extLst>
          </p:cNvPr>
          <p:cNvSpPr txBox="1"/>
          <p:nvPr/>
        </p:nvSpPr>
        <p:spPr>
          <a:xfrm>
            <a:off x="6458191" y="3167616"/>
            <a:ext cx="4905447" cy="923330"/>
          </a:xfrm>
          <a:prstGeom prst="rect">
            <a:avLst/>
          </a:prstGeom>
          <a:noFill/>
        </p:spPr>
        <p:txBody>
          <a:bodyPr wrap="square" rtlCol="0">
            <a:spAutoFit/>
          </a:bodyPr>
          <a:lstStyle/>
          <a:p>
            <a:pPr algn="just"/>
            <a:r>
              <a:rPr lang="el-GR" dirty="0"/>
              <a:t>Σε αυτό το σημείο ο χρήστης θα κάνει «κλικ» σε όποιους από τους κινδύνους, που υπάρχουν στο μενού, θέλει.</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89C5E17-24D0-4696-A3C5-A2261FB455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929B58F-2358-44CC-ACE5-EF1BD3C6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xmlns="" id="{003FBDDE-F87C-6B46-28EF-23C7CC90D146}"/>
              </a:ext>
            </a:extLst>
          </p:cNvPr>
          <p:cNvSpPr>
            <a:spLocks noGrp="1"/>
          </p:cNvSpPr>
          <p:nvPr>
            <p:ph type="title"/>
          </p:nvPr>
        </p:nvSpPr>
        <p:spPr>
          <a:xfrm>
            <a:off x="804672" y="1243013"/>
            <a:ext cx="3855720" cy="4371974"/>
          </a:xfrm>
        </p:spPr>
        <p:txBody>
          <a:bodyPr>
            <a:normAutofit/>
          </a:bodyPr>
          <a:lstStyle/>
          <a:p>
            <a:r>
              <a:rPr lang="el-GR" sz="3600">
                <a:solidFill>
                  <a:schemeClr val="tx2"/>
                </a:solidFill>
              </a:rPr>
              <a:t>Περσόνα 3</a:t>
            </a:r>
            <a:endParaRPr lang="en-US" sz="3600">
              <a:solidFill>
                <a:schemeClr val="tx2"/>
              </a:solidFill>
            </a:endParaRPr>
          </a:p>
        </p:txBody>
      </p:sp>
      <p:grpSp>
        <p:nvGrpSpPr>
          <p:cNvPr id="12" name="Group 11">
            <a:extLst>
              <a:ext uri="{FF2B5EF4-FFF2-40B4-BE49-F238E27FC236}">
                <a16:creationId xmlns:a16="http://schemas.microsoft.com/office/drawing/2014/main" xmlns="" id="{09DA5303-A1AF-4830-806C-51FCD96188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xmlns="" id="{4FAAA8C8-4EB7-45F1-BF24-3EF0F4DC44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A77FC097-E4F2-4A45-82E8-3808FA553C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D0DF88B0-FA8A-47F5-8EAC-1880B1A51B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xmlns="" id="{46C6EED4-5E24-3BEE-AE8B-E88891B903D6}"/>
              </a:ext>
            </a:extLst>
          </p:cNvPr>
          <p:cNvSpPr>
            <a:spLocks noGrp="1"/>
          </p:cNvSpPr>
          <p:nvPr>
            <p:ph idx="1"/>
          </p:nvPr>
        </p:nvSpPr>
        <p:spPr>
          <a:xfrm>
            <a:off x="6966187" y="542925"/>
            <a:ext cx="4919108" cy="5905500"/>
          </a:xfrm>
        </p:spPr>
        <p:txBody>
          <a:bodyPr anchor="ctr">
            <a:noAutofit/>
          </a:bodyPr>
          <a:lstStyle/>
          <a:p>
            <a:pPr marL="0" indent="0">
              <a:buNone/>
            </a:pPr>
            <a:r>
              <a:rPr lang="el-GR" sz="1800" b="1" dirty="0">
                <a:solidFill>
                  <a:schemeClr val="tx2"/>
                </a:solidFill>
              </a:rPr>
              <a:t>Κωνσταντίνα Σ.</a:t>
            </a:r>
          </a:p>
          <a:p>
            <a:pPr>
              <a:buFont typeface="Wingdings" panose="05000000000000000000" pitchFamily="2" charset="2"/>
              <a:buChar char="Ø"/>
            </a:pPr>
            <a:r>
              <a:rPr lang="el-GR" sz="1800" dirty="0">
                <a:solidFill>
                  <a:schemeClr val="tx2"/>
                </a:solidFill>
              </a:rPr>
              <a:t>Ηλικία: 35 ετών</a:t>
            </a:r>
          </a:p>
          <a:p>
            <a:pPr>
              <a:buFont typeface="Wingdings" panose="05000000000000000000" pitchFamily="2" charset="2"/>
              <a:buChar char="Ø"/>
            </a:pPr>
            <a:r>
              <a:rPr lang="el-GR" sz="1800" dirty="0">
                <a:solidFill>
                  <a:schemeClr val="tx2"/>
                </a:solidFill>
              </a:rPr>
              <a:t>Φύλο: γυναίκα</a:t>
            </a:r>
          </a:p>
          <a:p>
            <a:pPr>
              <a:buFont typeface="Wingdings" panose="05000000000000000000" pitchFamily="2" charset="2"/>
              <a:buChar char="Ø"/>
            </a:pPr>
            <a:r>
              <a:rPr lang="el-GR" sz="1800" dirty="0">
                <a:solidFill>
                  <a:schemeClr val="tx2"/>
                </a:solidFill>
              </a:rPr>
              <a:t>Οικογενειακή κατάσταση: έγγαμη με 1 παιδί (Φίλιππος)</a:t>
            </a:r>
          </a:p>
          <a:p>
            <a:pPr>
              <a:buFont typeface="Wingdings" panose="05000000000000000000" pitchFamily="2" charset="2"/>
              <a:buChar char="Ø"/>
            </a:pPr>
            <a:r>
              <a:rPr lang="el-GR" sz="1800" dirty="0">
                <a:solidFill>
                  <a:schemeClr val="tx2"/>
                </a:solidFill>
              </a:rPr>
              <a:t>Τόπος διαμονής: Καλάβρυτα</a:t>
            </a:r>
          </a:p>
          <a:p>
            <a:pPr>
              <a:buFont typeface="Wingdings" panose="05000000000000000000" pitchFamily="2" charset="2"/>
              <a:buChar char="Ø"/>
            </a:pPr>
            <a:r>
              <a:rPr lang="en-US" sz="1800" dirty="0">
                <a:solidFill>
                  <a:schemeClr val="tx2"/>
                </a:solidFill>
              </a:rPr>
              <a:t>Visiting style</a:t>
            </a:r>
            <a:r>
              <a:rPr lang="el-GR" sz="1800" dirty="0">
                <a:solidFill>
                  <a:schemeClr val="tx2"/>
                </a:solidFill>
              </a:rPr>
              <a:t>: </a:t>
            </a:r>
            <a:r>
              <a:rPr lang="en-US" sz="1800" dirty="0">
                <a:solidFill>
                  <a:schemeClr val="tx2"/>
                </a:solidFill>
              </a:rPr>
              <a:t>ant</a:t>
            </a:r>
            <a:endParaRPr lang="el-GR" sz="1800" dirty="0">
              <a:solidFill>
                <a:schemeClr val="tx2"/>
              </a:solidFill>
            </a:endParaRPr>
          </a:p>
          <a:p>
            <a:pPr>
              <a:buFont typeface="Wingdings" panose="05000000000000000000" pitchFamily="2" charset="2"/>
              <a:buChar char="Ø"/>
            </a:pPr>
            <a:r>
              <a:rPr lang="el-GR" sz="1800" dirty="0">
                <a:solidFill>
                  <a:schemeClr val="tx2"/>
                </a:solidFill>
              </a:rPr>
              <a:t>Προσωπικότητα: ενασχόληση με το παιδί, προσωπικός χρόνος με φίλες</a:t>
            </a:r>
          </a:p>
          <a:p>
            <a:pPr>
              <a:buFont typeface="Wingdings" panose="05000000000000000000" pitchFamily="2" charset="2"/>
              <a:buChar char="Ø"/>
            </a:pPr>
            <a:r>
              <a:rPr lang="en-US" sz="1800" dirty="0">
                <a:solidFill>
                  <a:schemeClr val="tx2"/>
                </a:solidFill>
              </a:rPr>
              <a:t>Hobbies</a:t>
            </a:r>
            <a:r>
              <a:rPr lang="el-GR" sz="1800" dirty="0">
                <a:solidFill>
                  <a:schemeClr val="tx2"/>
                </a:solidFill>
              </a:rPr>
              <a:t>: </a:t>
            </a:r>
            <a:r>
              <a:rPr lang="en-US" sz="1800" dirty="0">
                <a:solidFill>
                  <a:schemeClr val="tx2"/>
                </a:solidFill>
              </a:rPr>
              <a:t>yoga, </a:t>
            </a:r>
            <a:r>
              <a:rPr lang="el-GR" sz="1800" dirty="0">
                <a:solidFill>
                  <a:schemeClr val="tx2"/>
                </a:solidFill>
              </a:rPr>
              <a:t>περπάτημα, οικογενειακές εκδρομές</a:t>
            </a:r>
          </a:p>
          <a:p>
            <a:pPr>
              <a:buFont typeface="Wingdings" panose="05000000000000000000" pitchFamily="2" charset="2"/>
              <a:buChar char="Ø"/>
            </a:pPr>
            <a:r>
              <a:rPr lang="el-GR" sz="1800" dirty="0">
                <a:solidFill>
                  <a:schemeClr val="tx2"/>
                </a:solidFill>
              </a:rPr>
              <a:t>Διάρκεια επίσκεψης: 45 λεπτά</a:t>
            </a:r>
          </a:p>
          <a:p>
            <a:pPr>
              <a:buFont typeface="Wingdings" panose="05000000000000000000" pitchFamily="2" charset="2"/>
              <a:buChar char="Ø"/>
            </a:pPr>
            <a:r>
              <a:rPr lang="el-GR" sz="1800" dirty="0">
                <a:solidFill>
                  <a:schemeClr val="tx2"/>
                </a:solidFill>
              </a:rPr>
              <a:t>Σχέση με διαδίκτυο: βασικές γνώσεις υπολογιστών, σχετικά καλή, </a:t>
            </a:r>
            <a:r>
              <a:rPr lang="en-US" sz="1800" dirty="0">
                <a:solidFill>
                  <a:schemeClr val="tx2"/>
                </a:solidFill>
              </a:rPr>
              <a:t>Facebook</a:t>
            </a:r>
            <a:endParaRPr lang="el-GR" sz="1800" dirty="0">
              <a:solidFill>
                <a:schemeClr val="tx2"/>
              </a:solidFill>
            </a:endParaRPr>
          </a:p>
          <a:p>
            <a:pPr>
              <a:buFont typeface="Wingdings" panose="05000000000000000000" pitchFamily="2" charset="2"/>
              <a:buChar char="Ø"/>
            </a:pPr>
            <a:r>
              <a:rPr lang="el-GR" sz="1800" dirty="0">
                <a:solidFill>
                  <a:schemeClr val="tx2"/>
                </a:solidFill>
              </a:rPr>
              <a:t>Σκοπός επίσκεψης: μάθηση και ενημέρωση</a:t>
            </a:r>
          </a:p>
          <a:p>
            <a:pPr>
              <a:buFont typeface="Wingdings" panose="05000000000000000000" pitchFamily="2" charset="2"/>
              <a:buChar char="Ø"/>
            </a:pPr>
            <a:r>
              <a:rPr lang="el-GR" sz="1800" dirty="0">
                <a:solidFill>
                  <a:schemeClr val="tx2"/>
                </a:solidFill>
              </a:rPr>
              <a:t>Περιβάλλον επίσκεψης: οικογενειακό</a:t>
            </a:r>
          </a:p>
          <a:p>
            <a:pPr>
              <a:buFont typeface="Wingdings" panose="05000000000000000000" pitchFamily="2" charset="2"/>
              <a:buChar char="Ø"/>
            </a:pPr>
            <a:r>
              <a:rPr lang="el-GR" sz="1800" dirty="0">
                <a:solidFill>
                  <a:schemeClr val="tx2"/>
                </a:solidFill>
              </a:rPr>
              <a:t>Στυλ αφήγησης: επίσημο ύφος</a:t>
            </a:r>
            <a:endParaRPr lang="en-US" sz="1800" b="1" dirty="0">
              <a:solidFill>
                <a:schemeClr val="tx2"/>
              </a:solidFill>
            </a:endParaRPr>
          </a:p>
        </p:txBody>
      </p:sp>
    </p:spTree>
    <p:extLst>
      <p:ext uri="{BB962C8B-B14F-4D97-AF65-F5344CB8AC3E}">
        <p14:creationId xmlns:p14="http://schemas.microsoft.com/office/powerpoint/2010/main" xmlns="" val="2291927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xmlns="" id="{477FD614-29FE-4C14-84CB-BDBB1ED40A72}"/>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1596"/>
          <a:stretch/>
        </p:blipFill>
        <p:spPr>
          <a:xfrm>
            <a:off x="0" y="0"/>
            <a:ext cx="8074855" cy="3688385"/>
          </a:xfrm>
          <a:prstGeom prst="rect">
            <a:avLst/>
          </a:prstGeom>
        </p:spPr>
      </p:pic>
      <p:pic>
        <p:nvPicPr>
          <p:cNvPr id="7" name="Εικόνα 6">
            <a:extLst>
              <a:ext uri="{FF2B5EF4-FFF2-40B4-BE49-F238E27FC236}">
                <a16:creationId xmlns:a16="http://schemas.microsoft.com/office/drawing/2014/main" xmlns="" id="{4BD6CC26-32CA-4CD6-B88D-E9ACC7B462B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3058" y="3429000"/>
            <a:ext cx="7388941" cy="3429000"/>
          </a:xfrm>
          <a:prstGeom prst="rect">
            <a:avLst/>
          </a:prstGeom>
        </p:spPr>
      </p:pic>
    </p:spTree>
    <p:extLst>
      <p:ext uri="{BB962C8B-B14F-4D97-AF65-F5344CB8AC3E}">
        <p14:creationId xmlns:p14="http://schemas.microsoft.com/office/powerpoint/2010/main" xmlns="" val="4068727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E7447D38-37CD-2A6D-0648-CEF8BEBE4C6C}"/>
              </a:ext>
            </a:extLst>
          </p:cNvPr>
          <p:cNvSpPr>
            <a:spLocks noGrp="1"/>
          </p:cNvSpPr>
          <p:nvPr>
            <p:ph idx="1"/>
          </p:nvPr>
        </p:nvSpPr>
        <p:spPr>
          <a:xfrm>
            <a:off x="838200" y="2678545"/>
            <a:ext cx="10515600" cy="3498418"/>
          </a:xfrm>
        </p:spPr>
        <p:txBody>
          <a:bodyPr>
            <a:normAutofit/>
          </a:bodyPr>
          <a:lstStyle/>
          <a:p>
            <a:pPr marL="0" indent="0" algn="just">
              <a:buNone/>
            </a:pPr>
            <a:r>
              <a:rPr lang="el-GR" sz="2000" b="1" dirty="0"/>
              <a:t>Ιοί</a:t>
            </a:r>
          </a:p>
          <a:p>
            <a:pPr algn="just">
              <a:buFont typeface="Wingdings" panose="05000000000000000000" pitchFamily="2" charset="2"/>
              <a:buChar char="Ø"/>
            </a:pPr>
            <a:r>
              <a:rPr lang="el-GR" sz="1800" dirty="0"/>
              <a:t>Είναι ένα κακόβουλο πρόγραμμα που «κολλάει» ο υπολογιστής και «μεταδίδεται» από τον ένα στον άλλον.</a:t>
            </a:r>
          </a:p>
          <a:p>
            <a:pPr algn="just"/>
            <a:endParaRPr lang="el-GR" sz="1800" dirty="0"/>
          </a:p>
          <a:p>
            <a:pPr marL="0" indent="0" algn="just">
              <a:buNone/>
            </a:pPr>
            <a:r>
              <a:rPr lang="el-GR" sz="1800" dirty="0"/>
              <a:t>Προσοχή  τι ιστοσελίδες επισκέπτεστε και πάνω σε τι «κλικάρετε»!</a:t>
            </a:r>
          </a:p>
          <a:p>
            <a:pPr marL="0" indent="0" algn="just">
              <a:buNone/>
            </a:pPr>
            <a:r>
              <a:rPr lang="el-GR" sz="1800" dirty="0"/>
              <a:t>Υπάρχουν αόρατα μικρόβια που μπορούν να αρρωστήσουν τον υπολογιστή σας!</a:t>
            </a:r>
            <a:endParaRPr lang="en-US" sz="1800" dirty="0"/>
          </a:p>
        </p:txBody>
      </p:sp>
      <p:pic>
        <p:nvPicPr>
          <p:cNvPr id="2050" name="Picture 2" descr="Άνοιγμα φωτογραφίας">
            <a:extLst>
              <a:ext uri="{FF2B5EF4-FFF2-40B4-BE49-F238E27FC236}">
                <a16:creationId xmlns:a16="http://schemas.microsoft.com/office/drawing/2014/main" xmlns="" id="{325FE2EB-A409-6320-7AD2-096A3B18E63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0691" y="681037"/>
            <a:ext cx="1681018" cy="141706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a:extLst>
              <a:ext uri="{FF2B5EF4-FFF2-40B4-BE49-F238E27FC236}">
                <a16:creationId xmlns:a16="http://schemas.microsoft.com/office/drawing/2014/main" xmlns="" id="{C9AAC834-559A-47D8-9935-09275A067BE6}"/>
              </a:ext>
            </a:extLst>
          </p:cNvPr>
          <p:cNvSpPr/>
          <p:nvPr/>
        </p:nvSpPr>
        <p:spPr>
          <a:xfrm>
            <a:off x="392357" y="5373302"/>
            <a:ext cx="2660645" cy="523220"/>
          </a:xfrm>
          <a:prstGeom prst="rect">
            <a:avLst/>
          </a:prstGeom>
        </p:spPr>
        <p:txBody>
          <a:bodyPr wrap="square">
            <a:spAutoFit/>
          </a:bodyPr>
          <a:lstStyle/>
          <a:p>
            <a:r>
              <a:rPr lang="el-GR" sz="1400" dirty="0"/>
              <a:t>Ο χρήστης θα έχει τη δυνατότητα να γυρίσει πίσω.</a:t>
            </a:r>
          </a:p>
        </p:txBody>
      </p:sp>
      <p:sp>
        <p:nvSpPr>
          <p:cNvPr id="6" name="Ορθογώνιο 5">
            <a:extLst>
              <a:ext uri="{FF2B5EF4-FFF2-40B4-BE49-F238E27FC236}">
                <a16:creationId xmlns:a16="http://schemas.microsoft.com/office/drawing/2014/main" xmlns="" id="{87716577-CC92-49AC-90B8-F7BAFFADCE31}"/>
              </a:ext>
            </a:extLst>
          </p:cNvPr>
          <p:cNvSpPr/>
          <p:nvPr/>
        </p:nvSpPr>
        <p:spPr>
          <a:xfrm>
            <a:off x="9687455" y="5323693"/>
            <a:ext cx="2226249" cy="584775"/>
          </a:xfrm>
          <a:prstGeom prst="rect">
            <a:avLst/>
          </a:prstGeom>
        </p:spPr>
        <p:txBody>
          <a:bodyPr wrap="square">
            <a:spAutoFit/>
          </a:bodyPr>
          <a:lstStyle/>
          <a:p>
            <a:r>
              <a:rPr lang="el-GR" dirty="0"/>
              <a:t>Ο </a:t>
            </a:r>
            <a:r>
              <a:rPr lang="el-GR" sz="1400" dirty="0"/>
              <a:t>χρήστης θα κάνει κλικ στο επόμενο</a:t>
            </a:r>
            <a:r>
              <a:rPr lang="en-US" sz="1400" dirty="0"/>
              <a:t>.</a:t>
            </a:r>
            <a:endParaRPr lang="el-GR" sz="1400" dirty="0"/>
          </a:p>
        </p:txBody>
      </p:sp>
      <p:sp>
        <p:nvSpPr>
          <p:cNvPr id="8" name="Βέλος: Αριστερό 7">
            <a:extLst>
              <a:ext uri="{FF2B5EF4-FFF2-40B4-BE49-F238E27FC236}">
                <a16:creationId xmlns:a16="http://schemas.microsoft.com/office/drawing/2014/main" xmlns="" id="{2D91F5A7-08ED-3C28-52A5-B2058FD36FA0}"/>
              </a:ext>
            </a:extLst>
          </p:cNvPr>
          <p:cNvSpPr/>
          <p:nvPr/>
        </p:nvSpPr>
        <p:spPr>
          <a:xfrm>
            <a:off x="838200" y="6112873"/>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6">
            <a:extLst>
              <a:ext uri="{FF2B5EF4-FFF2-40B4-BE49-F238E27FC236}">
                <a16:creationId xmlns:a16="http://schemas.microsoft.com/office/drawing/2014/main" xmlns="" id="{441BB918-5C21-EF74-2916-73B533FA1AC4}"/>
              </a:ext>
            </a:extLst>
          </p:cNvPr>
          <p:cNvSpPr/>
          <p:nvPr/>
        </p:nvSpPr>
        <p:spPr>
          <a:xfrm>
            <a:off x="9932502" y="6049600"/>
            <a:ext cx="1169505"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355583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D09AFD30-9A7A-4F57-AE69-3961024E3F3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1766"/>
            <a:ext cx="12192000" cy="5694468"/>
          </a:xfrm>
          <a:prstGeom prst="rect">
            <a:avLst/>
          </a:prstGeom>
        </p:spPr>
      </p:pic>
    </p:spTree>
    <p:extLst>
      <p:ext uri="{BB962C8B-B14F-4D97-AF65-F5344CB8AC3E}">
        <p14:creationId xmlns:p14="http://schemas.microsoft.com/office/powerpoint/2010/main" xmlns="" val="3713971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85635ED-A0F8-84F4-1185-6F3DE7FD2A6C}"/>
              </a:ext>
            </a:extLst>
          </p:cNvPr>
          <p:cNvSpPr>
            <a:spLocks noGrp="1"/>
          </p:cNvSpPr>
          <p:nvPr>
            <p:ph idx="1"/>
          </p:nvPr>
        </p:nvSpPr>
        <p:spPr>
          <a:xfrm>
            <a:off x="893069" y="2917102"/>
            <a:ext cx="10515600" cy="3396818"/>
          </a:xfrm>
        </p:spPr>
        <p:txBody>
          <a:bodyPr>
            <a:normAutofit/>
          </a:bodyPr>
          <a:lstStyle/>
          <a:p>
            <a:pPr marL="0" indent="0" algn="just">
              <a:buNone/>
            </a:pPr>
            <a:r>
              <a:rPr lang="el-GR" sz="2000" b="1" dirty="0"/>
              <a:t>Cyberbullying</a:t>
            </a:r>
            <a:r>
              <a:rPr lang="en-US" sz="2000" b="1" dirty="0"/>
              <a:t> -</a:t>
            </a:r>
            <a:r>
              <a:rPr lang="el-GR" sz="2000" b="1" dirty="0"/>
              <a:t> διαδικτυακός εκφοβισμός</a:t>
            </a:r>
          </a:p>
          <a:p>
            <a:pPr algn="just">
              <a:buFont typeface="Wingdings" panose="05000000000000000000" pitchFamily="2" charset="2"/>
              <a:buChar char="Ø"/>
            </a:pPr>
            <a:r>
              <a:rPr lang="el-GR" sz="1800" dirty="0"/>
              <a:t>Όταν ένα άτομο παρενοχλεί ένα άλλο μέσω διαδικτύου.</a:t>
            </a:r>
          </a:p>
          <a:p>
            <a:pPr algn="just"/>
            <a:endParaRPr lang="el-GR" sz="1800" dirty="0"/>
          </a:p>
          <a:p>
            <a:pPr marL="0" indent="0" algn="just">
              <a:buNone/>
            </a:pPr>
            <a:r>
              <a:rPr lang="el-GR" sz="1800" dirty="0"/>
              <a:t>Όταν κάποιος μιλά άσχημα για εσένα, απευθύνσου σε κάποιον που εμπιστεύεσαι!</a:t>
            </a:r>
            <a:endParaRPr lang="en-US" sz="1800" dirty="0"/>
          </a:p>
        </p:txBody>
      </p:sp>
      <p:pic>
        <p:nvPicPr>
          <p:cNvPr id="3074" name="Picture 2" descr="Άνοιγμα φωτογραφίας">
            <a:extLst>
              <a:ext uri="{FF2B5EF4-FFF2-40B4-BE49-F238E27FC236}">
                <a16:creationId xmlns:a16="http://schemas.microsoft.com/office/drawing/2014/main" xmlns="" id="{E03BBA98-E43F-E784-34DF-E377BF5EB68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83219" y="354583"/>
            <a:ext cx="2256095" cy="22560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a:extLst>
              <a:ext uri="{FF2B5EF4-FFF2-40B4-BE49-F238E27FC236}">
                <a16:creationId xmlns:a16="http://schemas.microsoft.com/office/drawing/2014/main" xmlns="" id="{601EE90C-C2A1-44E4-816B-892F40A830CB}"/>
              </a:ext>
            </a:extLst>
          </p:cNvPr>
          <p:cNvSpPr/>
          <p:nvPr/>
        </p:nvSpPr>
        <p:spPr>
          <a:xfrm>
            <a:off x="392760" y="5323694"/>
            <a:ext cx="2730267" cy="584775"/>
          </a:xfrm>
          <a:prstGeom prst="rect">
            <a:avLst/>
          </a:prstGeom>
        </p:spPr>
        <p:txBody>
          <a:bodyPr wrap="square">
            <a:spAutoFit/>
          </a:bodyPr>
          <a:lstStyle/>
          <a:p>
            <a:r>
              <a:rPr lang="el-GR" sz="1400" dirty="0"/>
              <a:t>Ο χρήστης θα έχει τη δυνατότητα να γυρίσει πίσω</a:t>
            </a:r>
            <a:r>
              <a:rPr lang="el-GR" dirty="0"/>
              <a:t>.</a:t>
            </a:r>
          </a:p>
        </p:txBody>
      </p:sp>
      <p:sp>
        <p:nvSpPr>
          <p:cNvPr id="6" name="Ορθογώνιο 5">
            <a:extLst>
              <a:ext uri="{FF2B5EF4-FFF2-40B4-BE49-F238E27FC236}">
                <a16:creationId xmlns:a16="http://schemas.microsoft.com/office/drawing/2014/main" xmlns="" id="{B2C7C622-9A63-4F48-8A13-AEFE5685AE57}"/>
              </a:ext>
            </a:extLst>
          </p:cNvPr>
          <p:cNvSpPr/>
          <p:nvPr/>
        </p:nvSpPr>
        <p:spPr>
          <a:xfrm>
            <a:off x="9734263" y="5385774"/>
            <a:ext cx="2159988" cy="523220"/>
          </a:xfrm>
          <a:prstGeom prst="rect">
            <a:avLst/>
          </a:prstGeom>
        </p:spPr>
        <p:txBody>
          <a:bodyPr wrap="square">
            <a:spAutoFit/>
          </a:bodyPr>
          <a:lstStyle/>
          <a:p>
            <a:r>
              <a:rPr lang="el-GR" sz="1400" dirty="0"/>
              <a:t>Ο χρήστης θα κάνει κλικ στο επόμενο</a:t>
            </a:r>
            <a:r>
              <a:rPr lang="en-US" sz="1400" dirty="0"/>
              <a:t>.</a:t>
            </a:r>
            <a:endParaRPr lang="el-GR" sz="1400" dirty="0"/>
          </a:p>
        </p:txBody>
      </p:sp>
      <p:sp>
        <p:nvSpPr>
          <p:cNvPr id="8" name="Βέλος: Αριστερό 7">
            <a:extLst>
              <a:ext uri="{FF2B5EF4-FFF2-40B4-BE49-F238E27FC236}">
                <a16:creationId xmlns:a16="http://schemas.microsoft.com/office/drawing/2014/main" xmlns="" id="{C7252194-090E-4251-54E5-7717979B9C37}"/>
              </a:ext>
            </a:extLst>
          </p:cNvPr>
          <p:cNvSpPr/>
          <p:nvPr/>
        </p:nvSpPr>
        <p:spPr>
          <a:xfrm>
            <a:off x="838200" y="6112873"/>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6">
            <a:extLst>
              <a:ext uri="{FF2B5EF4-FFF2-40B4-BE49-F238E27FC236}">
                <a16:creationId xmlns:a16="http://schemas.microsoft.com/office/drawing/2014/main" xmlns="" id="{EB6E79CD-A354-2C97-12C9-998B937A9096}"/>
              </a:ext>
            </a:extLst>
          </p:cNvPr>
          <p:cNvSpPr/>
          <p:nvPr/>
        </p:nvSpPr>
        <p:spPr>
          <a:xfrm>
            <a:off x="9932502" y="6049600"/>
            <a:ext cx="1169505"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308028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BB88046C-D4F3-4860-BADE-CDA223E10FE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8455"/>
            <a:ext cx="12192000" cy="5681089"/>
          </a:xfrm>
          <a:prstGeom prst="rect">
            <a:avLst/>
          </a:prstGeom>
        </p:spPr>
      </p:pic>
    </p:spTree>
    <p:extLst>
      <p:ext uri="{BB962C8B-B14F-4D97-AF65-F5344CB8AC3E}">
        <p14:creationId xmlns:p14="http://schemas.microsoft.com/office/powerpoint/2010/main" xmlns="" val="718777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0E0E1A6-7D22-85B5-031B-0B448D031424}"/>
              </a:ext>
            </a:extLst>
          </p:cNvPr>
          <p:cNvSpPr>
            <a:spLocks noGrp="1"/>
          </p:cNvSpPr>
          <p:nvPr>
            <p:ph idx="1"/>
          </p:nvPr>
        </p:nvSpPr>
        <p:spPr>
          <a:xfrm>
            <a:off x="838200" y="3351370"/>
            <a:ext cx="10515600" cy="2103727"/>
          </a:xfrm>
        </p:spPr>
        <p:txBody>
          <a:bodyPr/>
          <a:lstStyle/>
          <a:p>
            <a:pPr marL="0" indent="0" algn="just">
              <a:buNone/>
            </a:pPr>
            <a:r>
              <a:rPr lang="el-GR" sz="2000" b="1" dirty="0"/>
              <a:t>Ανωνυμία</a:t>
            </a:r>
            <a:r>
              <a:rPr lang="en-US" sz="2000" b="1" dirty="0"/>
              <a:t> </a:t>
            </a:r>
            <a:r>
              <a:rPr lang="el-GR" sz="2000" b="1" dirty="0"/>
              <a:t>-</a:t>
            </a:r>
            <a:r>
              <a:rPr lang="en-US" sz="2000" b="1" dirty="0"/>
              <a:t> </a:t>
            </a:r>
            <a:r>
              <a:rPr lang="el-GR" sz="2000" b="1" dirty="0"/>
              <a:t>αποπλάνηση</a:t>
            </a:r>
            <a:r>
              <a:rPr lang="en-US" sz="2000" b="1" dirty="0"/>
              <a:t> </a:t>
            </a:r>
            <a:r>
              <a:rPr lang="el-GR" sz="2000" b="1" dirty="0"/>
              <a:t>- παραπλάνηση</a:t>
            </a:r>
          </a:p>
          <a:p>
            <a:pPr algn="just">
              <a:buFont typeface="Wingdings" panose="05000000000000000000" pitchFamily="2" charset="2"/>
              <a:buChar char="Ø"/>
            </a:pPr>
            <a:r>
              <a:rPr lang="el-GR" sz="1800" dirty="0"/>
              <a:t>Στο διαδίκτυο ο καθένας μπορεί να προσποιείται ότι είναι κάποιος άλλος.</a:t>
            </a:r>
          </a:p>
          <a:p>
            <a:pPr algn="just">
              <a:buFont typeface="Wingdings" panose="05000000000000000000" pitchFamily="2" charset="2"/>
              <a:buChar char="Ø"/>
            </a:pPr>
            <a:endParaRPr lang="el-GR" sz="1800" dirty="0"/>
          </a:p>
          <a:p>
            <a:pPr marL="0" indent="0" algn="just">
              <a:buNone/>
            </a:pPr>
            <a:r>
              <a:rPr lang="el-GR" sz="1800" dirty="0"/>
              <a:t>Μην θεωρείς φίλο σου όποιον γνωρίζεις στο διαδίκτυο!</a:t>
            </a:r>
          </a:p>
          <a:p>
            <a:endParaRPr lang="en-US" dirty="0"/>
          </a:p>
        </p:txBody>
      </p:sp>
      <p:pic>
        <p:nvPicPr>
          <p:cNvPr id="4" name="Picture 2" descr="785 Stalking Animal Hunting Illustrations &amp; Clip Art - iStock">
            <a:extLst>
              <a:ext uri="{FF2B5EF4-FFF2-40B4-BE49-F238E27FC236}">
                <a16:creationId xmlns:a16="http://schemas.microsoft.com/office/drawing/2014/main" xmlns="" id="{DA34383C-41A7-6253-D59F-39052B64FD5E}"/>
              </a:ext>
            </a:extLst>
          </p:cNvPr>
          <p:cNvPicPr>
            <a:picLocks noChangeAspect="1" noChangeArrowheads="1"/>
          </p:cNvPicPr>
          <p:nvPr/>
        </p:nvPicPr>
        <p:blipFill>
          <a:blip r:embed="rId2"/>
          <a:srcRect/>
          <a:stretch>
            <a:fillRect/>
          </a:stretch>
        </p:blipFill>
        <p:spPr bwMode="auto">
          <a:xfrm>
            <a:off x="4379554" y="238235"/>
            <a:ext cx="3015160" cy="2729410"/>
          </a:xfrm>
          <a:prstGeom prst="rect">
            <a:avLst/>
          </a:prstGeom>
          <a:noFill/>
        </p:spPr>
      </p:pic>
      <p:sp>
        <p:nvSpPr>
          <p:cNvPr id="5" name="Ορθογώνιο 4">
            <a:extLst>
              <a:ext uri="{FF2B5EF4-FFF2-40B4-BE49-F238E27FC236}">
                <a16:creationId xmlns:a16="http://schemas.microsoft.com/office/drawing/2014/main" xmlns="" id="{4DCE67E5-9D7F-43B7-AE54-B29B30D3D8E5}"/>
              </a:ext>
            </a:extLst>
          </p:cNvPr>
          <p:cNvSpPr/>
          <p:nvPr/>
        </p:nvSpPr>
        <p:spPr>
          <a:xfrm>
            <a:off x="328553" y="5466830"/>
            <a:ext cx="2732699" cy="523220"/>
          </a:xfrm>
          <a:prstGeom prst="rect">
            <a:avLst/>
          </a:prstGeom>
        </p:spPr>
        <p:txBody>
          <a:bodyPr wrap="square">
            <a:spAutoFit/>
          </a:bodyPr>
          <a:lstStyle/>
          <a:p>
            <a:r>
              <a:rPr lang="el-GR" sz="1400" dirty="0"/>
              <a:t>Ο χρήστης θα έχει τη δυνατότητα να γυρίσει πίσω.</a:t>
            </a:r>
          </a:p>
        </p:txBody>
      </p:sp>
      <p:sp>
        <p:nvSpPr>
          <p:cNvPr id="7" name="Ορθογώνιο 6">
            <a:extLst>
              <a:ext uri="{FF2B5EF4-FFF2-40B4-BE49-F238E27FC236}">
                <a16:creationId xmlns:a16="http://schemas.microsoft.com/office/drawing/2014/main" xmlns="" id="{D39CCF9B-853A-41A6-82C3-90716AAC7EA6}"/>
              </a:ext>
            </a:extLst>
          </p:cNvPr>
          <p:cNvSpPr/>
          <p:nvPr/>
        </p:nvSpPr>
        <p:spPr>
          <a:xfrm>
            <a:off x="9953798" y="5532727"/>
            <a:ext cx="2157119" cy="523220"/>
          </a:xfrm>
          <a:prstGeom prst="rect">
            <a:avLst/>
          </a:prstGeom>
        </p:spPr>
        <p:txBody>
          <a:bodyPr wrap="square">
            <a:spAutoFit/>
          </a:bodyPr>
          <a:lstStyle/>
          <a:p>
            <a:r>
              <a:rPr lang="el-GR" sz="1400" dirty="0"/>
              <a:t>Ο χρήστης θα κάνει κλικ στο επόμενο</a:t>
            </a:r>
            <a:r>
              <a:rPr lang="en-US" sz="1400" dirty="0"/>
              <a:t>.</a:t>
            </a:r>
            <a:endParaRPr lang="el-GR" sz="1400" dirty="0"/>
          </a:p>
        </p:txBody>
      </p:sp>
      <p:sp>
        <p:nvSpPr>
          <p:cNvPr id="8" name="Βέλος: Αριστερό 7">
            <a:extLst>
              <a:ext uri="{FF2B5EF4-FFF2-40B4-BE49-F238E27FC236}">
                <a16:creationId xmlns:a16="http://schemas.microsoft.com/office/drawing/2014/main" xmlns="" id="{3DD7B419-4730-C8CC-6209-85D55A58A9F2}"/>
              </a:ext>
            </a:extLst>
          </p:cNvPr>
          <p:cNvSpPr/>
          <p:nvPr/>
        </p:nvSpPr>
        <p:spPr>
          <a:xfrm>
            <a:off x="838200" y="6112873"/>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6">
            <a:extLst>
              <a:ext uri="{FF2B5EF4-FFF2-40B4-BE49-F238E27FC236}">
                <a16:creationId xmlns:a16="http://schemas.microsoft.com/office/drawing/2014/main" xmlns="" id="{AB99BFC6-9FF4-184D-9333-8BE6FA389BE2}"/>
              </a:ext>
            </a:extLst>
          </p:cNvPr>
          <p:cNvSpPr/>
          <p:nvPr/>
        </p:nvSpPr>
        <p:spPr>
          <a:xfrm>
            <a:off x="10071048" y="6055947"/>
            <a:ext cx="1169505"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444461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8704900D-506F-4638-B796-774B58ABF7A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2666"/>
            <a:ext cx="12192000" cy="5632667"/>
          </a:xfrm>
          <a:prstGeom prst="rect">
            <a:avLst/>
          </a:prstGeom>
        </p:spPr>
      </p:pic>
    </p:spTree>
    <p:extLst>
      <p:ext uri="{BB962C8B-B14F-4D97-AF65-F5344CB8AC3E}">
        <p14:creationId xmlns:p14="http://schemas.microsoft.com/office/powerpoint/2010/main" xmlns="" val="3592051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EE586643-7E9F-A48A-FA14-D55F22C2B156}"/>
              </a:ext>
            </a:extLst>
          </p:cNvPr>
          <p:cNvSpPr>
            <a:spLocks noGrp="1"/>
          </p:cNvSpPr>
          <p:nvPr>
            <p:ph idx="1"/>
          </p:nvPr>
        </p:nvSpPr>
        <p:spPr>
          <a:xfrm>
            <a:off x="630935" y="3314292"/>
            <a:ext cx="10515600" cy="2087418"/>
          </a:xfrm>
        </p:spPr>
        <p:txBody>
          <a:bodyPr>
            <a:normAutofit/>
          </a:bodyPr>
          <a:lstStyle/>
          <a:p>
            <a:pPr marL="0" indent="0" algn="just">
              <a:buNone/>
            </a:pPr>
            <a:r>
              <a:rPr lang="el-GR" sz="2000" b="1" dirty="0"/>
              <a:t>Αποξένωση</a:t>
            </a:r>
          </a:p>
          <a:p>
            <a:pPr algn="just">
              <a:buFont typeface="Wingdings" panose="05000000000000000000" pitchFamily="2" charset="2"/>
              <a:buChar char="Ø"/>
            </a:pPr>
            <a:r>
              <a:rPr lang="el-GR" sz="1800" dirty="0"/>
              <a:t>Το διαδίκτυο μπορεί πολύ εύκολα να σε απομακρύνει από τους δικούς σου ανθρώπους χωρίς να το καταλάβεις.</a:t>
            </a:r>
          </a:p>
          <a:p>
            <a:pPr marL="0" indent="0" algn="just">
              <a:buNone/>
            </a:pPr>
            <a:endParaRPr lang="el-GR" sz="1800" dirty="0"/>
          </a:p>
          <a:p>
            <a:pPr marL="0" indent="0" algn="just">
              <a:buNone/>
            </a:pPr>
            <a:r>
              <a:rPr lang="el-GR" sz="1800" dirty="0"/>
              <a:t>Ποτέ οι πραγματικοί μας φίλοι δεν μπορούν να αντικατασταθούν από τους ψηφιακούς!</a:t>
            </a:r>
          </a:p>
          <a:p>
            <a:pPr marL="0" indent="0">
              <a:buNone/>
            </a:pPr>
            <a:endParaRPr lang="en-US" dirty="0"/>
          </a:p>
        </p:txBody>
      </p:sp>
      <p:pic>
        <p:nvPicPr>
          <p:cNvPr id="4098" name="Picture 2" descr="Άνοιγμα φωτογραφίας">
            <a:extLst>
              <a:ext uri="{FF2B5EF4-FFF2-40B4-BE49-F238E27FC236}">
                <a16:creationId xmlns:a16="http://schemas.microsoft.com/office/drawing/2014/main" xmlns="" id="{C01EE102-2730-479D-226F-5933B130BDC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02947" y="365876"/>
            <a:ext cx="2571576" cy="25715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a:extLst>
              <a:ext uri="{FF2B5EF4-FFF2-40B4-BE49-F238E27FC236}">
                <a16:creationId xmlns:a16="http://schemas.microsoft.com/office/drawing/2014/main" xmlns="" id="{6D8566D7-9C97-4D86-9628-DCB669B3DD07}"/>
              </a:ext>
            </a:extLst>
          </p:cNvPr>
          <p:cNvSpPr/>
          <p:nvPr/>
        </p:nvSpPr>
        <p:spPr>
          <a:xfrm>
            <a:off x="384313" y="5451413"/>
            <a:ext cx="2707024" cy="523220"/>
          </a:xfrm>
          <a:prstGeom prst="rect">
            <a:avLst/>
          </a:prstGeom>
        </p:spPr>
        <p:txBody>
          <a:bodyPr wrap="square">
            <a:spAutoFit/>
          </a:bodyPr>
          <a:lstStyle/>
          <a:p>
            <a:r>
              <a:rPr lang="el-GR" sz="1400" dirty="0"/>
              <a:t>Ο χρήστης θα έχει τη δυνατότητα να γυρίσει πίσω.</a:t>
            </a:r>
          </a:p>
        </p:txBody>
      </p:sp>
      <p:sp>
        <p:nvSpPr>
          <p:cNvPr id="6" name="Ορθογώνιο 5">
            <a:extLst>
              <a:ext uri="{FF2B5EF4-FFF2-40B4-BE49-F238E27FC236}">
                <a16:creationId xmlns:a16="http://schemas.microsoft.com/office/drawing/2014/main" xmlns="" id="{4A167449-F5A7-4B83-A3B3-18907D8EBCA2}"/>
              </a:ext>
            </a:extLst>
          </p:cNvPr>
          <p:cNvSpPr/>
          <p:nvPr/>
        </p:nvSpPr>
        <p:spPr>
          <a:xfrm>
            <a:off x="9845479" y="5444134"/>
            <a:ext cx="1962208" cy="584775"/>
          </a:xfrm>
          <a:prstGeom prst="rect">
            <a:avLst/>
          </a:prstGeom>
        </p:spPr>
        <p:txBody>
          <a:bodyPr wrap="square">
            <a:spAutoFit/>
          </a:bodyPr>
          <a:lstStyle/>
          <a:p>
            <a:r>
              <a:rPr lang="el-GR" sz="1400" dirty="0"/>
              <a:t>Ο χρήστης θα κάνει κλικ στο επόμενο</a:t>
            </a:r>
            <a:r>
              <a:rPr lang="en-US" dirty="0"/>
              <a:t>.</a:t>
            </a:r>
            <a:endParaRPr lang="el-GR" dirty="0"/>
          </a:p>
        </p:txBody>
      </p:sp>
      <p:sp>
        <p:nvSpPr>
          <p:cNvPr id="8" name="Βέλος: Αριστερό 7">
            <a:extLst>
              <a:ext uri="{FF2B5EF4-FFF2-40B4-BE49-F238E27FC236}">
                <a16:creationId xmlns:a16="http://schemas.microsoft.com/office/drawing/2014/main" xmlns="" id="{A6E01436-280C-2C5E-4898-498E96E6AF2C}"/>
              </a:ext>
            </a:extLst>
          </p:cNvPr>
          <p:cNvSpPr/>
          <p:nvPr/>
        </p:nvSpPr>
        <p:spPr>
          <a:xfrm>
            <a:off x="838200" y="6112873"/>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6">
            <a:extLst>
              <a:ext uri="{FF2B5EF4-FFF2-40B4-BE49-F238E27FC236}">
                <a16:creationId xmlns:a16="http://schemas.microsoft.com/office/drawing/2014/main" xmlns="" id="{9329D4DD-C757-FE3E-3119-8DCCEBC019D4}"/>
              </a:ext>
            </a:extLst>
          </p:cNvPr>
          <p:cNvSpPr/>
          <p:nvPr/>
        </p:nvSpPr>
        <p:spPr>
          <a:xfrm>
            <a:off x="10071048" y="6055947"/>
            <a:ext cx="1169505"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397457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xmlns="" id="{2FB1E58D-84B2-4D69-8785-70A527DEBAC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08462"/>
            <a:ext cx="12192000" cy="5641075"/>
          </a:xfrm>
          <a:prstGeom prst="rect">
            <a:avLst/>
          </a:prstGeom>
        </p:spPr>
      </p:pic>
    </p:spTree>
    <p:extLst>
      <p:ext uri="{BB962C8B-B14F-4D97-AF65-F5344CB8AC3E}">
        <p14:creationId xmlns:p14="http://schemas.microsoft.com/office/powerpoint/2010/main" xmlns="" val="1149022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E9987291-D800-4CCC-44A8-FC369AAE0D4D}"/>
              </a:ext>
            </a:extLst>
          </p:cNvPr>
          <p:cNvSpPr>
            <a:spLocks noGrp="1"/>
          </p:cNvSpPr>
          <p:nvPr>
            <p:ph idx="1"/>
          </p:nvPr>
        </p:nvSpPr>
        <p:spPr>
          <a:xfrm>
            <a:off x="838199" y="3462641"/>
            <a:ext cx="10515600" cy="2953471"/>
          </a:xfrm>
        </p:spPr>
        <p:txBody>
          <a:bodyPr>
            <a:normAutofit/>
          </a:bodyPr>
          <a:lstStyle/>
          <a:p>
            <a:pPr marL="0" indent="0" algn="just">
              <a:buNone/>
            </a:pPr>
            <a:r>
              <a:rPr lang="el-GR" sz="2000" b="1" dirty="0"/>
              <a:t>Φυσικές παθήσεις</a:t>
            </a:r>
          </a:p>
          <a:p>
            <a:pPr algn="just">
              <a:buFont typeface="Wingdings" panose="05000000000000000000" pitchFamily="2" charset="2"/>
              <a:buChar char="Ø"/>
            </a:pPr>
            <a:r>
              <a:rPr lang="el-GR" sz="1800" dirty="0"/>
              <a:t>Η πολύωρη ενασχόληση με τον υπολογιστή μπορεί να έχει επιπτώσεις στο σώμα σου.</a:t>
            </a:r>
          </a:p>
          <a:p>
            <a:pPr algn="just">
              <a:buFont typeface="Wingdings" panose="05000000000000000000" pitchFamily="2" charset="2"/>
              <a:buChar char="Ø"/>
            </a:pPr>
            <a:endParaRPr lang="el-GR" sz="1800" dirty="0"/>
          </a:p>
          <a:p>
            <a:pPr marL="0" indent="0" algn="just">
              <a:buNone/>
            </a:pPr>
            <a:r>
              <a:rPr lang="el-GR" sz="1800" dirty="0"/>
              <a:t>Μην ξεχνάς πόσο ευαίσθητα είναι τα μάτια σου και προτίμησε σωστή στάση σώματος!</a:t>
            </a:r>
          </a:p>
          <a:p>
            <a:pPr marL="0" indent="0">
              <a:buNone/>
            </a:pPr>
            <a:endParaRPr lang="en-US" dirty="0"/>
          </a:p>
        </p:txBody>
      </p:sp>
      <p:pic>
        <p:nvPicPr>
          <p:cNvPr id="5124" name="Picture 4" descr="Άνοιγμα φωτογραφίας">
            <a:extLst>
              <a:ext uri="{FF2B5EF4-FFF2-40B4-BE49-F238E27FC236}">
                <a16:creationId xmlns:a16="http://schemas.microsoft.com/office/drawing/2014/main" xmlns="" id="{C92B8EC2-EC2D-089D-0D06-7A23BB95A52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99327" y="441888"/>
            <a:ext cx="3000279" cy="25661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a:extLst>
              <a:ext uri="{FF2B5EF4-FFF2-40B4-BE49-F238E27FC236}">
                <a16:creationId xmlns:a16="http://schemas.microsoft.com/office/drawing/2014/main" xmlns="" id="{9459B4FE-5B89-4FB9-A824-ABC4166B58C2}"/>
              </a:ext>
            </a:extLst>
          </p:cNvPr>
          <p:cNvSpPr/>
          <p:nvPr/>
        </p:nvSpPr>
        <p:spPr>
          <a:xfrm>
            <a:off x="248210" y="5332011"/>
            <a:ext cx="2654015" cy="523220"/>
          </a:xfrm>
          <a:prstGeom prst="rect">
            <a:avLst/>
          </a:prstGeom>
        </p:spPr>
        <p:txBody>
          <a:bodyPr wrap="square">
            <a:spAutoFit/>
          </a:bodyPr>
          <a:lstStyle/>
          <a:p>
            <a:r>
              <a:rPr lang="el-GR" sz="1400" dirty="0"/>
              <a:t>Ο χρήστης θα έχει τη δυνατότητα να γυρίσει πίσω.</a:t>
            </a:r>
          </a:p>
        </p:txBody>
      </p:sp>
      <p:sp>
        <p:nvSpPr>
          <p:cNvPr id="6" name="Ορθογώνιο 5">
            <a:extLst>
              <a:ext uri="{FF2B5EF4-FFF2-40B4-BE49-F238E27FC236}">
                <a16:creationId xmlns:a16="http://schemas.microsoft.com/office/drawing/2014/main" xmlns="" id="{6CF27F7A-5561-425B-8D64-D5BBD22CC672}"/>
              </a:ext>
            </a:extLst>
          </p:cNvPr>
          <p:cNvSpPr/>
          <p:nvPr/>
        </p:nvSpPr>
        <p:spPr>
          <a:xfrm>
            <a:off x="9739765" y="5487307"/>
            <a:ext cx="2204023" cy="523220"/>
          </a:xfrm>
          <a:prstGeom prst="rect">
            <a:avLst/>
          </a:prstGeom>
        </p:spPr>
        <p:txBody>
          <a:bodyPr wrap="square">
            <a:spAutoFit/>
          </a:bodyPr>
          <a:lstStyle/>
          <a:p>
            <a:r>
              <a:rPr lang="el-GR" sz="1400" dirty="0"/>
              <a:t>Ο χρήστης θα κάνει κλικ στο επόμενο</a:t>
            </a:r>
            <a:r>
              <a:rPr lang="en-US" sz="1400" dirty="0"/>
              <a:t>.</a:t>
            </a:r>
            <a:endParaRPr lang="el-GR" sz="1400" dirty="0"/>
          </a:p>
        </p:txBody>
      </p:sp>
      <p:sp>
        <p:nvSpPr>
          <p:cNvPr id="8" name="Βέλος: Αριστερό 7">
            <a:extLst>
              <a:ext uri="{FF2B5EF4-FFF2-40B4-BE49-F238E27FC236}">
                <a16:creationId xmlns:a16="http://schemas.microsoft.com/office/drawing/2014/main" xmlns="" id="{99F1E068-A8FF-B8F2-E14B-FA6328B3BD00}"/>
              </a:ext>
            </a:extLst>
          </p:cNvPr>
          <p:cNvSpPr/>
          <p:nvPr/>
        </p:nvSpPr>
        <p:spPr>
          <a:xfrm>
            <a:off x="838200" y="6112873"/>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6">
            <a:extLst>
              <a:ext uri="{FF2B5EF4-FFF2-40B4-BE49-F238E27FC236}">
                <a16:creationId xmlns:a16="http://schemas.microsoft.com/office/drawing/2014/main" xmlns="" id="{D646EDA7-595F-5D52-D6D4-5F7CFAC285C8}"/>
              </a:ext>
            </a:extLst>
          </p:cNvPr>
          <p:cNvSpPr/>
          <p:nvPr/>
        </p:nvSpPr>
        <p:spPr>
          <a:xfrm>
            <a:off x="10071048" y="6055947"/>
            <a:ext cx="1169505"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70208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extBox 5">
            <a:extLst>
              <a:ext uri="{FF2B5EF4-FFF2-40B4-BE49-F238E27FC236}">
                <a16:creationId xmlns:a16="http://schemas.microsoft.com/office/drawing/2014/main" xmlns="" id="{F7288F31-DFDD-A41D-B75C-3335B0EBEEB1}"/>
              </a:ext>
            </a:extLst>
          </p:cNvPr>
          <p:cNvGraphicFramePr/>
          <p:nvPr>
            <p:extLst>
              <p:ext uri="{D42A27DB-BD31-4B8C-83A1-F6EECF244321}">
                <p14:modId xmlns:p14="http://schemas.microsoft.com/office/powerpoint/2010/main" xmlns="" val="3376205637"/>
              </p:ext>
            </p:extLst>
          </p:nvPr>
        </p:nvGraphicFramePr>
        <p:xfrm>
          <a:off x="769986" y="1939026"/>
          <a:ext cx="10433723" cy="3713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53690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80F80129-E1A4-4CB9-8589-BFFE983C3A6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0566"/>
            <a:ext cx="12192000" cy="5636868"/>
          </a:xfrm>
          <a:prstGeom prst="rect">
            <a:avLst/>
          </a:prstGeom>
        </p:spPr>
      </p:pic>
    </p:spTree>
    <p:extLst>
      <p:ext uri="{BB962C8B-B14F-4D97-AF65-F5344CB8AC3E}">
        <p14:creationId xmlns:p14="http://schemas.microsoft.com/office/powerpoint/2010/main" xmlns="" val="1646783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FE90F4B-1F44-4E0A-65A7-19BE51377E1C}"/>
              </a:ext>
            </a:extLst>
          </p:cNvPr>
          <p:cNvSpPr>
            <a:spLocks noGrp="1"/>
          </p:cNvSpPr>
          <p:nvPr>
            <p:ph idx="1"/>
          </p:nvPr>
        </p:nvSpPr>
        <p:spPr>
          <a:xfrm>
            <a:off x="838199" y="3148559"/>
            <a:ext cx="10515600" cy="2747963"/>
          </a:xfrm>
        </p:spPr>
        <p:txBody>
          <a:bodyPr/>
          <a:lstStyle/>
          <a:p>
            <a:pPr marL="0" indent="0" algn="just">
              <a:buNone/>
            </a:pPr>
            <a:r>
              <a:rPr lang="el-GR" sz="2000" b="1" dirty="0"/>
              <a:t>Εθισμός</a:t>
            </a:r>
          </a:p>
          <a:p>
            <a:pPr algn="just">
              <a:buFont typeface="Wingdings" panose="05000000000000000000" pitchFamily="2" charset="2"/>
              <a:buChar char="Ø"/>
            </a:pPr>
            <a:r>
              <a:rPr lang="el-GR" sz="1800" dirty="0"/>
              <a:t>Δεν είναι δύσκολο να απορροφηθείς από τον ψηφιακό κόσμο και να εγκλωβιστείς σε αυτή την ανάγκη.</a:t>
            </a:r>
          </a:p>
          <a:p>
            <a:pPr marL="0" indent="0" algn="just">
              <a:buNone/>
            </a:pPr>
            <a:endParaRPr lang="el-GR" sz="1800" dirty="0"/>
          </a:p>
          <a:p>
            <a:pPr marL="0" indent="0" algn="just">
              <a:buNone/>
            </a:pPr>
            <a:r>
              <a:rPr lang="el-GR" sz="1800" dirty="0"/>
              <a:t>Θυμήσου τα διαλείμματα, μην κάθεσαι πολλή ώρα στον υπολογιστή!</a:t>
            </a:r>
          </a:p>
          <a:p>
            <a:pPr marL="0" indent="0">
              <a:buNone/>
            </a:pPr>
            <a:endParaRPr lang="el-GR" dirty="0"/>
          </a:p>
          <a:p>
            <a:pPr marL="0" indent="0">
              <a:buNone/>
            </a:pPr>
            <a:endParaRPr lang="en-US" dirty="0"/>
          </a:p>
        </p:txBody>
      </p:sp>
      <p:pic>
        <p:nvPicPr>
          <p:cNvPr id="6146" name="Picture 2" descr="Άνοιγμα φωτογραφίας">
            <a:extLst>
              <a:ext uri="{FF2B5EF4-FFF2-40B4-BE49-F238E27FC236}">
                <a16:creationId xmlns:a16="http://schemas.microsoft.com/office/drawing/2014/main" xmlns="" id="{0FEF732D-2BEF-50E6-EBAF-C5883D8F433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17819" y="460339"/>
            <a:ext cx="3874156" cy="219973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a:extLst>
              <a:ext uri="{FF2B5EF4-FFF2-40B4-BE49-F238E27FC236}">
                <a16:creationId xmlns:a16="http://schemas.microsoft.com/office/drawing/2014/main" xmlns="" id="{27AB36EC-8644-436B-8C77-E7C419462465}"/>
              </a:ext>
            </a:extLst>
          </p:cNvPr>
          <p:cNvSpPr/>
          <p:nvPr/>
        </p:nvSpPr>
        <p:spPr>
          <a:xfrm>
            <a:off x="401280" y="5354213"/>
            <a:ext cx="2712982" cy="523220"/>
          </a:xfrm>
          <a:prstGeom prst="rect">
            <a:avLst/>
          </a:prstGeom>
        </p:spPr>
        <p:txBody>
          <a:bodyPr wrap="square">
            <a:spAutoFit/>
          </a:bodyPr>
          <a:lstStyle/>
          <a:p>
            <a:r>
              <a:rPr lang="el-GR" sz="1400" dirty="0"/>
              <a:t>Ο χρήστης θα έχει τη δυνατότητα να γυρίσει πίσω.</a:t>
            </a:r>
          </a:p>
        </p:txBody>
      </p:sp>
      <p:sp>
        <p:nvSpPr>
          <p:cNvPr id="6" name="Ορθογώνιο 5">
            <a:extLst>
              <a:ext uri="{FF2B5EF4-FFF2-40B4-BE49-F238E27FC236}">
                <a16:creationId xmlns:a16="http://schemas.microsoft.com/office/drawing/2014/main" xmlns="" id="{C21BA757-B4AC-46E5-ADA3-4B3AE86F48C7}"/>
              </a:ext>
            </a:extLst>
          </p:cNvPr>
          <p:cNvSpPr/>
          <p:nvPr/>
        </p:nvSpPr>
        <p:spPr>
          <a:xfrm>
            <a:off x="9711245" y="5477325"/>
            <a:ext cx="2079473" cy="523220"/>
          </a:xfrm>
          <a:prstGeom prst="rect">
            <a:avLst/>
          </a:prstGeom>
        </p:spPr>
        <p:txBody>
          <a:bodyPr wrap="square">
            <a:spAutoFit/>
          </a:bodyPr>
          <a:lstStyle/>
          <a:p>
            <a:r>
              <a:rPr lang="el-GR" sz="1400" dirty="0"/>
              <a:t>Ο χρήστης θα κάνει κλικ στο επόμενο</a:t>
            </a:r>
            <a:r>
              <a:rPr lang="en-US" sz="1400" dirty="0"/>
              <a:t>.</a:t>
            </a:r>
            <a:endParaRPr lang="el-GR" sz="1400" dirty="0"/>
          </a:p>
        </p:txBody>
      </p:sp>
      <p:sp>
        <p:nvSpPr>
          <p:cNvPr id="8" name="Βέλος: Αριστερό 7">
            <a:extLst>
              <a:ext uri="{FF2B5EF4-FFF2-40B4-BE49-F238E27FC236}">
                <a16:creationId xmlns:a16="http://schemas.microsoft.com/office/drawing/2014/main" xmlns="" id="{66AA0771-B2A5-0E65-78C2-200E8E23E14D}"/>
              </a:ext>
            </a:extLst>
          </p:cNvPr>
          <p:cNvSpPr/>
          <p:nvPr/>
        </p:nvSpPr>
        <p:spPr>
          <a:xfrm>
            <a:off x="838200" y="6112873"/>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6">
            <a:extLst>
              <a:ext uri="{FF2B5EF4-FFF2-40B4-BE49-F238E27FC236}">
                <a16:creationId xmlns:a16="http://schemas.microsoft.com/office/drawing/2014/main" xmlns="" id="{AADB1869-7D43-AE6B-9416-7DA739E19255}"/>
              </a:ext>
            </a:extLst>
          </p:cNvPr>
          <p:cNvSpPr/>
          <p:nvPr/>
        </p:nvSpPr>
        <p:spPr>
          <a:xfrm>
            <a:off x="10071048" y="6055947"/>
            <a:ext cx="1169505" cy="585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171249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B9AC00B8-D704-4516-95EE-22BE75BE1F5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10566"/>
            <a:ext cx="12192000" cy="5636868"/>
          </a:xfrm>
          <a:prstGeom prst="rect">
            <a:avLst/>
          </a:prstGeom>
        </p:spPr>
      </p:pic>
    </p:spTree>
    <p:extLst>
      <p:ext uri="{BB962C8B-B14F-4D97-AF65-F5344CB8AC3E}">
        <p14:creationId xmlns:p14="http://schemas.microsoft.com/office/powerpoint/2010/main" xmlns="" val="119470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42A6CDF-18C0-F1BA-85CC-99884294E95B}"/>
              </a:ext>
            </a:extLst>
          </p:cNvPr>
          <p:cNvSpPr>
            <a:spLocks noGrp="1"/>
          </p:cNvSpPr>
          <p:nvPr>
            <p:ph idx="1"/>
          </p:nvPr>
        </p:nvSpPr>
        <p:spPr>
          <a:xfrm>
            <a:off x="838200" y="3429000"/>
            <a:ext cx="10515600" cy="2747962"/>
          </a:xfrm>
        </p:spPr>
        <p:txBody>
          <a:bodyPr>
            <a:normAutofit/>
          </a:bodyPr>
          <a:lstStyle/>
          <a:p>
            <a:pPr marL="0" indent="0" algn="just">
              <a:buNone/>
            </a:pPr>
            <a:r>
              <a:rPr lang="el-GR" sz="2000" b="1" dirty="0"/>
              <a:t>Ακατάλληλο περιεχόμενο</a:t>
            </a:r>
          </a:p>
          <a:p>
            <a:pPr algn="just">
              <a:buFont typeface="Wingdings" panose="05000000000000000000" pitchFamily="2" charset="2"/>
              <a:buChar char="Ø"/>
            </a:pPr>
            <a:r>
              <a:rPr lang="el-GR" sz="1800" dirty="0"/>
              <a:t>Δεν είναι το περιεχόμενο όλων των ιστοσελίδων κατάλληλο για όλες τις ηλικίες.</a:t>
            </a:r>
          </a:p>
          <a:p>
            <a:pPr marL="0" indent="0" algn="just">
              <a:buNone/>
            </a:pPr>
            <a:endParaRPr lang="el-GR" sz="1800" dirty="0"/>
          </a:p>
          <a:p>
            <a:pPr marL="0" indent="0" algn="just">
              <a:buNone/>
            </a:pPr>
            <a:r>
              <a:rPr lang="el-GR" sz="1800" dirty="0"/>
              <a:t>Το καλύτερο σε αυτή την περίπτωση είναι η γονεϊκή επίβλεψη (χρήση </a:t>
            </a:r>
            <a:r>
              <a:rPr lang="en-US" sz="1800" dirty="0"/>
              <a:t>parental control).</a:t>
            </a:r>
            <a:endParaRPr lang="el-GR" sz="1800"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n-US" dirty="0"/>
          </a:p>
        </p:txBody>
      </p:sp>
      <p:pic>
        <p:nvPicPr>
          <p:cNvPr id="7172" name="Picture 4" descr="Άνοιγμα φωτογραφίας">
            <a:extLst>
              <a:ext uri="{FF2B5EF4-FFF2-40B4-BE49-F238E27FC236}">
                <a16:creationId xmlns:a16="http://schemas.microsoft.com/office/drawing/2014/main" xmlns="" id="{EA69C350-0794-6504-7321-B928651595D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39037" y="558458"/>
            <a:ext cx="2845007" cy="237590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a:extLst>
              <a:ext uri="{FF2B5EF4-FFF2-40B4-BE49-F238E27FC236}">
                <a16:creationId xmlns:a16="http://schemas.microsoft.com/office/drawing/2014/main" xmlns="" id="{ADD4C3E7-3480-4FD6-B2BE-0E0471FFFB30}"/>
              </a:ext>
            </a:extLst>
          </p:cNvPr>
          <p:cNvSpPr/>
          <p:nvPr/>
        </p:nvSpPr>
        <p:spPr>
          <a:xfrm>
            <a:off x="354228" y="5380625"/>
            <a:ext cx="2693773" cy="523220"/>
          </a:xfrm>
          <a:prstGeom prst="rect">
            <a:avLst/>
          </a:prstGeom>
        </p:spPr>
        <p:txBody>
          <a:bodyPr wrap="square">
            <a:spAutoFit/>
          </a:bodyPr>
          <a:lstStyle/>
          <a:p>
            <a:r>
              <a:rPr lang="el-GR" sz="1400" dirty="0"/>
              <a:t>Ο χρήστης θα έχει τη δυνατότητα να γυρίσει πίσω.</a:t>
            </a:r>
          </a:p>
        </p:txBody>
      </p:sp>
      <p:sp>
        <p:nvSpPr>
          <p:cNvPr id="6" name="Ορθογώνιο 5">
            <a:extLst>
              <a:ext uri="{FF2B5EF4-FFF2-40B4-BE49-F238E27FC236}">
                <a16:creationId xmlns:a16="http://schemas.microsoft.com/office/drawing/2014/main" xmlns="" id="{33BBFF4F-3619-441E-9533-35189767AD78}"/>
              </a:ext>
            </a:extLst>
          </p:cNvPr>
          <p:cNvSpPr/>
          <p:nvPr/>
        </p:nvSpPr>
        <p:spPr>
          <a:xfrm>
            <a:off x="9611524" y="5587501"/>
            <a:ext cx="2226248" cy="523220"/>
          </a:xfrm>
          <a:prstGeom prst="rect">
            <a:avLst/>
          </a:prstGeom>
        </p:spPr>
        <p:txBody>
          <a:bodyPr wrap="square">
            <a:spAutoFit/>
          </a:bodyPr>
          <a:lstStyle/>
          <a:p>
            <a:r>
              <a:rPr lang="el-GR" sz="1400" dirty="0"/>
              <a:t>Ο χρήστης θα κάνει κλικ στο επόμενο</a:t>
            </a:r>
            <a:r>
              <a:rPr lang="en-US" sz="1400" dirty="0"/>
              <a:t>.</a:t>
            </a:r>
            <a:endParaRPr lang="el-GR" sz="1400" dirty="0"/>
          </a:p>
        </p:txBody>
      </p:sp>
      <p:sp>
        <p:nvSpPr>
          <p:cNvPr id="8" name="Βέλος: Αριστερό 7">
            <a:extLst>
              <a:ext uri="{FF2B5EF4-FFF2-40B4-BE49-F238E27FC236}">
                <a16:creationId xmlns:a16="http://schemas.microsoft.com/office/drawing/2014/main" xmlns="" id="{916AC7DA-7B7A-BD73-2E7F-BA2399CC0B57}"/>
              </a:ext>
            </a:extLst>
          </p:cNvPr>
          <p:cNvSpPr/>
          <p:nvPr/>
        </p:nvSpPr>
        <p:spPr>
          <a:xfrm>
            <a:off x="838200" y="6112873"/>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6">
            <a:extLst>
              <a:ext uri="{FF2B5EF4-FFF2-40B4-BE49-F238E27FC236}">
                <a16:creationId xmlns:a16="http://schemas.microsoft.com/office/drawing/2014/main" xmlns="" id="{C55ACD0B-BAA3-2F4E-A589-CEEE5FA70EDE}"/>
              </a:ext>
            </a:extLst>
          </p:cNvPr>
          <p:cNvSpPr/>
          <p:nvPr/>
        </p:nvSpPr>
        <p:spPr>
          <a:xfrm>
            <a:off x="10071048" y="6055947"/>
            <a:ext cx="1169505"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42601417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BD72BDED-B0E9-4B0D-809B-661061F1C09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40307"/>
            <a:ext cx="12192000" cy="5577385"/>
          </a:xfrm>
          <a:prstGeom prst="rect">
            <a:avLst/>
          </a:prstGeom>
        </p:spPr>
      </p:pic>
    </p:spTree>
    <p:extLst>
      <p:ext uri="{BB962C8B-B14F-4D97-AF65-F5344CB8AC3E}">
        <p14:creationId xmlns:p14="http://schemas.microsoft.com/office/powerpoint/2010/main" xmlns="" val="1653992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7D91C55-D44A-ACD6-DB6F-E07E94A11169}"/>
              </a:ext>
            </a:extLst>
          </p:cNvPr>
          <p:cNvSpPr>
            <a:spLocks noGrp="1"/>
          </p:cNvSpPr>
          <p:nvPr>
            <p:ph idx="1"/>
          </p:nvPr>
        </p:nvSpPr>
        <p:spPr>
          <a:xfrm>
            <a:off x="838200" y="3361847"/>
            <a:ext cx="10515600" cy="2306927"/>
          </a:xfrm>
        </p:spPr>
        <p:txBody>
          <a:bodyPr>
            <a:normAutofit/>
          </a:bodyPr>
          <a:lstStyle/>
          <a:p>
            <a:pPr marL="0" indent="0" algn="just">
              <a:buNone/>
            </a:pPr>
            <a:r>
              <a:rPr lang="el-GR" sz="2000" b="1" dirty="0"/>
              <a:t>Πρότυπα που προβάλλονται </a:t>
            </a:r>
          </a:p>
          <a:p>
            <a:pPr algn="just">
              <a:buFont typeface="Wingdings" panose="05000000000000000000" pitchFamily="2" charset="2"/>
              <a:buChar char="Ø"/>
            </a:pPr>
            <a:r>
              <a:rPr lang="el-GR" sz="1800" dirty="0"/>
              <a:t>Πρέπει να ξεχωρίζετε το αυθεντικό από το ψεύτικο.</a:t>
            </a:r>
          </a:p>
          <a:p>
            <a:pPr marL="0" indent="0" algn="just">
              <a:buNone/>
            </a:pPr>
            <a:endParaRPr lang="el-GR" sz="1800" dirty="0"/>
          </a:p>
          <a:p>
            <a:pPr marL="0" indent="0" algn="just">
              <a:buNone/>
            </a:pPr>
            <a:r>
              <a:rPr lang="el-GR" sz="1800" dirty="0"/>
              <a:t>Δεν ανταποκρίνονται όλα όσα βλέπετε στην πραγματικότητα!</a:t>
            </a:r>
            <a:endParaRPr lang="en-US" sz="1800" dirty="0"/>
          </a:p>
        </p:txBody>
      </p:sp>
      <p:pic>
        <p:nvPicPr>
          <p:cNvPr id="9218" name="Picture 2" descr="Άνοιγμα φωτογραφίας">
            <a:extLst>
              <a:ext uri="{FF2B5EF4-FFF2-40B4-BE49-F238E27FC236}">
                <a16:creationId xmlns:a16="http://schemas.microsoft.com/office/drawing/2014/main" xmlns="" id="{73AA143D-435D-73FE-D79C-FD128410AF7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62581" y="828864"/>
            <a:ext cx="3666837" cy="192924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a:extLst>
              <a:ext uri="{FF2B5EF4-FFF2-40B4-BE49-F238E27FC236}">
                <a16:creationId xmlns:a16="http://schemas.microsoft.com/office/drawing/2014/main" xmlns="" id="{FA76C3A2-1C8D-4D22-8B78-AFBD5B8E6F6F}"/>
              </a:ext>
            </a:extLst>
          </p:cNvPr>
          <p:cNvSpPr/>
          <p:nvPr/>
        </p:nvSpPr>
        <p:spPr>
          <a:xfrm>
            <a:off x="579514" y="5407164"/>
            <a:ext cx="2667269" cy="523220"/>
          </a:xfrm>
          <a:prstGeom prst="rect">
            <a:avLst/>
          </a:prstGeom>
        </p:spPr>
        <p:txBody>
          <a:bodyPr wrap="square">
            <a:spAutoFit/>
          </a:bodyPr>
          <a:lstStyle/>
          <a:p>
            <a:r>
              <a:rPr lang="el-GR" sz="1400" dirty="0"/>
              <a:t>Ο χρήστης θα έχει τη δυνατότητα να γυρίσει πίσω.</a:t>
            </a:r>
          </a:p>
        </p:txBody>
      </p:sp>
      <p:sp>
        <p:nvSpPr>
          <p:cNvPr id="6" name="Ορθογώνιο 5">
            <a:extLst>
              <a:ext uri="{FF2B5EF4-FFF2-40B4-BE49-F238E27FC236}">
                <a16:creationId xmlns:a16="http://schemas.microsoft.com/office/drawing/2014/main" xmlns="" id="{463198B8-C95B-44D3-94CA-6D8D9B086EC0}"/>
              </a:ext>
            </a:extLst>
          </p:cNvPr>
          <p:cNvSpPr/>
          <p:nvPr/>
        </p:nvSpPr>
        <p:spPr>
          <a:xfrm>
            <a:off x="9404883" y="5540064"/>
            <a:ext cx="2207603" cy="584775"/>
          </a:xfrm>
          <a:prstGeom prst="rect">
            <a:avLst/>
          </a:prstGeom>
        </p:spPr>
        <p:txBody>
          <a:bodyPr wrap="square">
            <a:spAutoFit/>
          </a:bodyPr>
          <a:lstStyle/>
          <a:p>
            <a:r>
              <a:rPr lang="el-GR" sz="1400" dirty="0"/>
              <a:t>Ο χρήστης θα κάνει κλικ στο επόμενο</a:t>
            </a:r>
            <a:r>
              <a:rPr lang="en-US" dirty="0"/>
              <a:t>.</a:t>
            </a:r>
            <a:endParaRPr lang="el-GR" dirty="0"/>
          </a:p>
        </p:txBody>
      </p:sp>
      <p:sp>
        <p:nvSpPr>
          <p:cNvPr id="8" name="Βέλος: Αριστερό 7">
            <a:extLst>
              <a:ext uri="{FF2B5EF4-FFF2-40B4-BE49-F238E27FC236}">
                <a16:creationId xmlns:a16="http://schemas.microsoft.com/office/drawing/2014/main" xmlns="" id="{5E6D3FEE-7BB9-62CB-7D41-5305A7F45E96}"/>
              </a:ext>
            </a:extLst>
          </p:cNvPr>
          <p:cNvSpPr/>
          <p:nvPr/>
        </p:nvSpPr>
        <p:spPr>
          <a:xfrm>
            <a:off x="838200" y="6112873"/>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6">
            <a:extLst>
              <a:ext uri="{FF2B5EF4-FFF2-40B4-BE49-F238E27FC236}">
                <a16:creationId xmlns:a16="http://schemas.microsoft.com/office/drawing/2014/main" xmlns="" id="{55B2CFA6-D5B3-B103-32E1-04195DA43C8D}"/>
              </a:ext>
            </a:extLst>
          </p:cNvPr>
          <p:cNvSpPr/>
          <p:nvPr/>
        </p:nvSpPr>
        <p:spPr>
          <a:xfrm>
            <a:off x="10071048" y="6055947"/>
            <a:ext cx="1169505"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42806907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3F9E9F18-08AF-4B3F-BBA0-48EB5D23B6A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97251"/>
            <a:ext cx="12192000" cy="5663498"/>
          </a:xfrm>
          <a:prstGeom prst="rect">
            <a:avLst/>
          </a:prstGeom>
        </p:spPr>
      </p:pic>
    </p:spTree>
    <p:extLst>
      <p:ext uri="{BB962C8B-B14F-4D97-AF65-F5344CB8AC3E}">
        <p14:creationId xmlns:p14="http://schemas.microsoft.com/office/powerpoint/2010/main" xmlns="" val="1663170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6980895B-BB5F-B506-004A-4B61EC3E2127}"/>
              </a:ext>
            </a:extLst>
          </p:cNvPr>
          <p:cNvSpPr>
            <a:spLocks noGrp="1"/>
          </p:cNvSpPr>
          <p:nvPr>
            <p:ph idx="1"/>
          </p:nvPr>
        </p:nvSpPr>
        <p:spPr>
          <a:xfrm>
            <a:off x="599661" y="3529094"/>
            <a:ext cx="10515600" cy="2528599"/>
          </a:xfrm>
        </p:spPr>
        <p:txBody>
          <a:bodyPr>
            <a:normAutofit/>
          </a:bodyPr>
          <a:lstStyle/>
          <a:p>
            <a:pPr marL="0" indent="0" algn="just">
              <a:buNone/>
            </a:pPr>
            <a:r>
              <a:rPr lang="el-GR" sz="2000" b="1" dirty="0"/>
              <a:t>Παραπληροφόρηση</a:t>
            </a:r>
          </a:p>
          <a:p>
            <a:pPr algn="just">
              <a:buFont typeface="Wingdings" panose="05000000000000000000" pitchFamily="2" charset="2"/>
              <a:buChar char="Ø"/>
            </a:pPr>
            <a:r>
              <a:rPr lang="el-GR" sz="1800" dirty="0"/>
              <a:t>Ο καθένας μπορεί να γράφει ό,τι θέλει διαδικτυακά χωρίς να ελέγχεται. Γι' αυτό τον λόγο δεν είναι όλα έγκυρα.</a:t>
            </a:r>
          </a:p>
          <a:p>
            <a:pPr marL="0" indent="0" algn="just">
              <a:buNone/>
            </a:pPr>
            <a:endParaRPr lang="el-GR" sz="1800" dirty="0"/>
          </a:p>
          <a:p>
            <a:pPr marL="0" indent="0" algn="just">
              <a:buNone/>
            </a:pPr>
            <a:r>
              <a:rPr lang="el-GR" sz="1800" dirty="0"/>
              <a:t>Να διασταυρώνεις πάντα όσες πληροφορίες βρίσκεις στο διαδίκτυο!</a:t>
            </a:r>
            <a:endParaRPr lang="en-US" sz="1800" dirty="0"/>
          </a:p>
        </p:txBody>
      </p:sp>
      <p:pic>
        <p:nvPicPr>
          <p:cNvPr id="8194" name="Picture 2" descr="Άνοιγμα φωτογραφίας">
            <a:extLst>
              <a:ext uri="{FF2B5EF4-FFF2-40B4-BE49-F238E27FC236}">
                <a16:creationId xmlns:a16="http://schemas.microsoft.com/office/drawing/2014/main" xmlns="" id="{659B8C84-6604-5463-AD16-A0820AB1B83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09152" y="482254"/>
            <a:ext cx="3173696" cy="24610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a:extLst>
              <a:ext uri="{FF2B5EF4-FFF2-40B4-BE49-F238E27FC236}">
                <a16:creationId xmlns:a16="http://schemas.microsoft.com/office/drawing/2014/main" xmlns="" id="{B6718045-B53B-44B2-8BB5-41F37FB7182B}"/>
              </a:ext>
            </a:extLst>
          </p:cNvPr>
          <p:cNvSpPr/>
          <p:nvPr/>
        </p:nvSpPr>
        <p:spPr>
          <a:xfrm>
            <a:off x="393986" y="5534473"/>
            <a:ext cx="2746780" cy="523220"/>
          </a:xfrm>
          <a:prstGeom prst="rect">
            <a:avLst/>
          </a:prstGeom>
        </p:spPr>
        <p:txBody>
          <a:bodyPr wrap="square">
            <a:spAutoFit/>
          </a:bodyPr>
          <a:lstStyle/>
          <a:p>
            <a:r>
              <a:rPr lang="el-GR" sz="1400" dirty="0"/>
              <a:t>Ο χρήστης θα έχει τη δυνατότητα να γυρίσει πίσω.</a:t>
            </a:r>
          </a:p>
        </p:txBody>
      </p:sp>
      <p:sp>
        <p:nvSpPr>
          <p:cNvPr id="6" name="Ορθογώνιο 5">
            <a:extLst>
              <a:ext uri="{FF2B5EF4-FFF2-40B4-BE49-F238E27FC236}">
                <a16:creationId xmlns:a16="http://schemas.microsoft.com/office/drawing/2014/main" xmlns="" id="{E913C1BC-148B-43E2-8E4C-4203A74B9C81}"/>
              </a:ext>
            </a:extLst>
          </p:cNvPr>
          <p:cNvSpPr/>
          <p:nvPr/>
        </p:nvSpPr>
        <p:spPr>
          <a:xfrm>
            <a:off x="9611522" y="5653742"/>
            <a:ext cx="2186492" cy="523220"/>
          </a:xfrm>
          <a:prstGeom prst="rect">
            <a:avLst/>
          </a:prstGeom>
        </p:spPr>
        <p:txBody>
          <a:bodyPr wrap="square">
            <a:spAutoFit/>
          </a:bodyPr>
          <a:lstStyle/>
          <a:p>
            <a:r>
              <a:rPr lang="el-GR" sz="1400" dirty="0"/>
              <a:t>Ο χρήστης θα κάνει κλικ στο επόμενο</a:t>
            </a:r>
            <a:r>
              <a:rPr lang="en-US" sz="1400" dirty="0"/>
              <a:t>.</a:t>
            </a:r>
            <a:endParaRPr lang="el-GR" sz="1400" dirty="0"/>
          </a:p>
        </p:txBody>
      </p:sp>
      <p:sp>
        <p:nvSpPr>
          <p:cNvPr id="8" name="Βέλος: Αριστερό 7">
            <a:extLst>
              <a:ext uri="{FF2B5EF4-FFF2-40B4-BE49-F238E27FC236}">
                <a16:creationId xmlns:a16="http://schemas.microsoft.com/office/drawing/2014/main" xmlns="" id="{5117B800-7AF7-0F09-868B-4D077F0121A4}"/>
              </a:ext>
            </a:extLst>
          </p:cNvPr>
          <p:cNvSpPr/>
          <p:nvPr/>
        </p:nvSpPr>
        <p:spPr>
          <a:xfrm>
            <a:off x="838200" y="6112873"/>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6">
            <a:extLst>
              <a:ext uri="{FF2B5EF4-FFF2-40B4-BE49-F238E27FC236}">
                <a16:creationId xmlns:a16="http://schemas.microsoft.com/office/drawing/2014/main" xmlns="" id="{1E897A70-D94C-7472-3B3D-5346119EBD82}"/>
              </a:ext>
            </a:extLst>
          </p:cNvPr>
          <p:cNvSpPr/>
          <p:nvPr/>
        </p:nvSpPr>
        <p:spPr>
          <a:xfrm>
            <a:off x="10071048" y="6055947"/>
            <a:ext cx="1169505" cy="523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742210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772835EE-2C96-4180-BD55-66E807878E2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06356"/>
            <a:ext cx="12192000" cy="5645287"/>
          </a:xfrm>
          <a:prstGeom prst="rect">
            <a:avLst/>
          </a:prstGeom>
        </p:spPr>
      </p:pic>
    </p:spTree>
    <p:extLst>
      <p:ext uri="{BB962C8B-B14F-4D97-AF65-F5344CB8AC3E}">
        <p14:creationId xmlns:p14="http://schemas.microsoft.com/office/powerpoint/2010/main" xmlns="" val="3379459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67266" y="3171337"/>
            <a:ext cx="11057467" cy="2031325"/>
          </a:xfrm>
          <a:prstGeom prst="rect">
            <a:avLst/>
          </a:prstGeom>
          <a:noFill/>
        </p:spPr>
        <p:txBody>
          <a:bodyPr wrap="square" rtlCol="0">
            <a:spAutoFit/>
          </a:bodyPr>
          <a:lstStyle/>
          <a:p>
            <a:pPr algn="just"/>
            <a:r>
              <a:rPr lang="el-GR" dirty="0"/>
              <a:t>Αν και υπάρχουν τόσοι κίνδυνοι, υπάρχουν άλλες τόσες δυνατότητες στο διαδίκτυο, αφού είναι ένα πολύ χρήσιμο εργαλείο που μπορεί να σε διασκεδάσει, να σε πληροφορήσει, να σε φέρει σε επαφή με τους δικούς σου ανθρώπους και να σε ενημερώσει.</a:t>
            </a:r>
          </a:p>
          <a:p>
            <a:pPr algn="just"/>
            <a:endParaRPr lang="el-GR" dirty="0"/>
          </a:p>
          <a:p>
            <a:pPr algn="just"/>
            <a:endParaRPr lang="el-GR" dirty="0"/>
          </a:p>
          <a:p>
            <a:pPr algn="just"/>
            <a:r>
              <a:rPr lang="el-GR" dirty="0"/>
              <a:t>Άρα, αυτό που θέλω να κρατήσετε από τη σημερινή μας κουβέντα είναι ότι </a:t>
            </a:r>
            <a:r>
              <a:rPr lang="el-GR" dirty="0">
                <a:latin typeface="Franklin Gothic Heavy" pitchFamily="34" charset="0"/>
              </a:rPr>
              <a:t>πάντα σερφάρουμε με ασφάλεια</a:t>
            </a:r>
            <a:r>
              <a:rPr lang="el-GR" dirty="0"/>
              <a:t>!</a:t>
            </a:r>
          </a:p>
          <a:p>
            <a:endParaRPr lang="el-GR" dirty="0"/>
          </a:p>
        </p:txBody>
      </p:sp>
      <p:sp>
        <p:nvSpPr>
          <p:cNvPr id="3" name="2 - Ορθογώνιο"/>
          <p:cNvSpPr/>
          <p:nvPr/>
        </p:nvSpPr>
        <p:spPr>
          <a:xfrm>
            <a:off x="430796" y="5437201"/>
            <a:ext cx="2668005" cy="523220"/>
          </a:xfrm>
          <a:prstGeom prst="rect">
            <a:avLst/>
          </a:prstGeom>
        </p:spPr>
        <p:txBody>
          <a:bodyPr wrap="square">
            <a:spAutoFit/>
          </a:bodyPr>
          <a:lstStyle/>
          <a:p>
            <a:pPr algn="just"/>
            <a:r>
              <a:rPr lang="el-GR" sz="1400" dirty="0"/>
              <a:t>Ο χρήστης θα έχει τη δυνατότητα να γυρίσει πίσω.</a:t>
            </a:r>
          </a:p>
        </p:txBody>
      </p:sp>
      <p:sp>
        <p:nvSpPr>
          <p:cNvPr id="5" name="Βέλος: Αριστερό 7">
            <a:extLst>
              <a:ext uri="{FF2B5EF4-FFF2-40B4-BE49-F238E27FC236}">
                <a16:creationId xmlns:a16="http://schemas.microsoft.com/office/drawing/2014/main" xmlns="" id="{3413C2FF-7A2B-1EF1-C0C4-9B7F57E2D03D}"/>
              </a:ext>
            </a:extLst>
          </p:cNvPr>
          <p:cNvSpPr/>
          <p:nvPr/>
        </p:nvSpPr>
        <p:spPr>
          <a:xfrm>
            <a:off x="1180045" y="6194960"/>
            <a:ext cx="1169506" cy="528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2050" name="Picture 2" descr="Άνοιγμα φωτογραφίας"/>
          <p:cNvPicPr>
            <a:picLocks noChangeAspect="1" noChangeArrowheads="1"/>
          </p:cNvPicPr>
          <p:nvPr/>
        </p:nvPicPr>
        <p:blipFill>
          <a:blip r:embed="rId2"/>
          <a:srcRect/>
          <a:stretch>
            <a:fillRect/>
          </a:stretch>
        </p:blipFill>
        <p:spPr bwMode="auto">
          <a:xfrm>
            <a:off x="4397375" y="449262"/>
            <a:ext cx="3121025" cy="241550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BDD090AC-1E8F-654A-A72D-31B49F51115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64604" y="538796"/>
            <a:ext cx="4683280" cy="3345944"/>
          </a:xfrm>
          <a:prstGeom prst="rect">
            <a:avLst/>
          </a:prstGeom>
        </p:spPr>
      </p:pic>
      <p:sp>
        <p:nvSpPr>
          <p:cNvPr id="7" name="TextBox 6">
            <a:extLst>
              <a:ext uri="{FF2B5EF4-FFF2-40B4-BE49-F238E27FC236}">
                <a16:creationId xmlns:a16="http://schemas.microsoft.com/office/drawing/2014/main" xmlns="" id="{EFB30271-2EC7-7F85-1A2D-DB2CAE6B6651}"/>
              </a:ext>
            </a:extLst>
          </p:cNvPr>
          <p:cNvSpPr txBox="1"/>
          <p:nvPr/>
        </p:nvSpPr>
        <p:spPr>
          <a:xfrm>
            <a:off x="1077240" y="4232374"/>
            <a:ext cx="9842551" cy="923330"/>
          </a:xfrm>
          <a:prstGeom prst="rect">
            <a:avLst/>
          </a:prstGeom>
          <a:noFill/>
        </p:spPr>
        <p:txBody>
          <a:bodyPr wrap="square">
            <a:spAutoFit/>
          </a:bodyPr>
          <a:lstStyle/>
          <a:p>
            <a:pPr algn="just"/>
            <a:r>
              <a:rPr lang="el-GR" dirty="0"/>
              <a:t>Ωπ, πώς κι από εδώ; Με πετύχατε σε διάλειμμα, αλλά αν θέλετε μία γρήγορη ξενάγηση, έχω λίγη ώρα. Ελάτε να ξεκινήσουμε!</a:t>
            </a:r>
          </a:p>
          <a:p>
            <a:pPr algn="just"/>
            <a:r>
              <a:rPr lang="el-GR" dirty="0"/>
              <a:t>Εγώ είμαι ο Πάρης και σπουδάζω Πληροφορική.</a:t>
            </a:r>
          </a:p>
        </p:txBody>
      </p:sp>
      <p:sp>
        <p:nvSpPr>
          <p:cNvPr id="8" name="Βέλος: Δεξιό 7">
            <a:extLst>
              <a:ext uri="{FF2B5EF4-FFF2-40B4-BE49-F238E27FC236}">
                <a16:creationId xmlns:a16="http://schemas.microsoft.com/office/drawing/2014/main" xmlns="" id="{CA59D574-279B-214B-CAFB-B9A2136624A1}"/>
              </a:ext>
            </a:extLst>
          </p:cNvPr>
          <p:cNvSpPr/>
          <p:nvPr/>
        </p:nvSpPr>
        <p:spPr>
          <a:xfrm>
            <a:off x="10309276" y="6118715"/>
            <a:ext cx="915315" cy="356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xmlns="" id="{90615674-9E29-16BE-F66A-E0BDA8750B7A}"/>
              </a:ext>
            </a:extLst>
          </p:cNvPr>
          <p:cNvSpPr txBox="1"/>
          <p:nvPr/>
        </p:nvSpPr>
        <p:spPr>
          <a:xfrm>
            <a:off x="9660835" y="5503338"/>
            <a:ext cx="2013698" cy="523220"/>
          </a:xfrm>
          <a:prstGeom prst="rect">
            <a:avLst/>
          </a:prstGeom>
          <a:noFill/>
        </p:spPr>
        <p:txBody>
          <a:bodyPr wrap="square" rtlCol="0">
            <a:spAutoFit/>
          </a:bodyPr>
          <a:lstStyle/>
          <a:p>
            <a:pPr algn="just"/>
            <a:r>
              <a:rPr lang="el-GR" sz="1400" dirty="0"/>
              <a:t>Ο χρήστης θα κάνει κλικ στο επόμενο.</a:t>
            </a:r>
          </a:p>
        </p:txBody>
      </p:sp>
    </p:spTree>
    <p:extLst>
      <p:ext uri="{BB962C8B-B14F-4D97-AF65-F5344CB8AC3E}">
        <p14:creationId xmlns:p14="http://schemas.microsoft.com/office/powerpoint/2010/main" xmlns="" val="330020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Βιβλιογραφία</a:t>
            </a:r>
            <a:endParaRPr lang="el-GR" sz="4000" dirty="0"/>
          </a:p>
        </p:txBody>
      </p:sp>
      <p:sp>
        <p:nvSpPr>
          <p:cNvPr id="3" name="2 - Θέση περιεχομένου"/>
          <p:cNvSpPr>
            <a:spLocks noGrp="1"/>
          </p:cNvSpPr>
          <p:nvPr>
            <p:ph idx="1"/>
          </p:nvPr>
        </p:nvSpPr>
        <p:spPr/>
        <p:txBody>
          <a:bodyPr>
            <a:normAutofit/>
          </a:bodyPr>
          <a:lstStyle/>
          <a:p>
            <a:r>
              <a:rPr lang="en-US" sz="1800" dirty="0" err="1" smtClean="0"/>
              <a:t>Roussou</a:t>
            </a:r>
            <a:r>
              <a:rPr lang="en-US" sz="1800" dirty="0" smtClean="0"/>
              <a:t>, M., &amp; </a:t>
            </a:r>
            <a:r>
              <a:rPr lang="en-US" sz="1800" dirty="0" err="1" smtClean="0"/>
              <a:t>Katifori</a:t>
            </a:r>
            <a:r>
              <a:rPr lang="en-US" sz="1800" dirty="0" smtClean="0"/>
              <a:t>, A. (2018). </a:t>
            </a:r>
            <a:r>
              <a:rPr lang="en-US" sz="1800" i="1" dirty="0" smtClean="0"/>
              <a:t>Flow, Staging, </a:t>
            </a:r>
            <a:r>
              <a:rPr lang="en-US" sz="1800" i="1" dirty="0" err="1" smtClean="0"/>
              <a:t>Wayfinding</a:t>
            </a:r>
            <a:r>
              <a:rPr lang="en-US" sz="1800" i="1" dirty="0" smtClean="0"/>
              <a:t>, Personalization: Evaluating User Experience with Mobile Museum Narratives. </a:t>
            </a:r>
            <a:r>
              <a:rPr lang="en-US" sz="1800" dirty="0" smtClean="0"/>
              <a:t>Multimodal Technologies and </a:t>
            </a:r>
            <a:r>
              <a:rPr lang="en-US" sz="1800" dirty="0" smtClean="0"/>
              <a:t>Interaction, 2(2)</a:t>
            </a:r>
          </a:p>
          <a:p>
            <a:r>
              <a:rPr lang="en-US" sz="1800" dirty="0" err="1" smtClean="0"/>
              <a:t>Schweibenz</a:t>
            </a:r>
            <a:r>
              <a:rPr lang="en-US" sz="1800" dirty="0" smtClean="0"/>
              <a:t>, W. (2008). </a:t>
            </a:r>
            <a:r>
              <a:rPr lang="en-US" sz="1800" i="1" dirty="0" smtClean="0"/>
              <a:t>Know Thy Visitors: Personas for Visitor-centered Museums</a:t>
            </a:r>
            <a:r>
              <a:rPr lang="en-US" sz="1800" dirty="0" smtClean="0"/>
              <a:t>. International Journal of the Inclusive Museum, 1(2), </a:t>
            </a:r>
            <a:r>
              <a:rPr lang="en-US" sz="1800" dirty="0" smtClean="0"/>
              <a:t>103–110</a:t>
            </a:r>
          </a:p>
          <a:p>
            <a:r>
              <a:rPr lang="en-US" sz="1800" dirty="0" err="1" smtClean="0"/>
              <a:t>Serrell</a:t>
            </a:r>
            <a:r>
              <a:rPr lang="en-US" sz="1800" dirty="0" smtClean="0"/>
              <a:t>, B. (1994). </a:t>
            </a:r>
            <a:r>
              <a:rPr lang="en-US" sz="1800" i="1" dirty="0" smtClean="0"/>
              <a:t>The Question of Visitor Styles</a:t>
            </a:r>
            <a:r>
              <a:rPr lang="en-US" sz="1800" dirty="0" smtClean="0"/>
              <a:t>. Visitor Studies: Theory, Research, and Practice, 6(1), </a:t>
            </a:r>
            <a:r>
              <a:rPr lang="en-US" sz="1800" dirty="0" smtClean="0"/>
              <a:t>48–53</a:t>
            </a:r>
          </a:p>
          <a:p>
            <a:r>
              <a:rPr lang="el-GR" sz="1800" dirty="0" err="1" smtClean="0"/>
              <a:t>Κουτίβα</a:t>
            </a:r>
            <a:r>
              <a:rPr lang="el-GR" sz="1800" dirty="0" smtClean="0"/>
              <a:t>,</a:t>
            </a:r>
            <a:r>
              <a:rPr lang="en-US" sz="1800" dirty="0" smtClean="0"/>
              <a:t> </a:t>
            </a:r>
            <a:r>
              <a:rPr lang="el-GR" sz="1800" dirty="0" smtClean="0"/>
              <a:t>Γ.,</a:t>
            </a:r>
            <a:r>
              <a:rPr lang="en-US" sz="1800" dirty="0" smtClean="0"/>
              <a:t> </a:t>
            </a:r>
            <a:r>
              <a:rPr lang="el-GR" sz="1800" i="1" dirty="0" smtClean="0"/>
              <a:t>Ιστορία </a:t>
            </a:r>
            <a:r>
              <a:rPr lang="el-GR" sz="1800" i="1" dirty="0" smtClean="0"/>
              <a:t>της Πληροφορικής (&amp; των Τηλεπικοινωνιών</a:t>
            </a:r>
            <a:r>
              <a:rPr lang="el-GR" sz="1800" i="1" dirty="0" smtClean="0"/>
              <a:t>)</a:t>
            </a:r>
            <a:r>
              <a:rPr lang="en-US" sz="1800" i="1" dirty="0" smtClean="0"/>
              <a:t>,</a:t>
            </a:r>
            <a:r>
              <a:rPr lang="el-GR" sz="1800" dirty="0" smtClean="0"/>
              <a:t> Τμήμα </a:t>
            </a:r>
            <a:r>
              <a:rPr lang="el-GR" sz="1800" dirty="0" smtClean="0"/>
              <a:t>Πληροφορικής &amp; Τηλεπικοινωνιών </a:t>
            </a:r>
            <a:r>
              <a:rPr lang="el-GR" sz="1800" dirty="0" smtClean="0"/>
              <a:t>ΕΚΠΑ</a:t>
            </a:r>
            <a:endParaRPr lang="en-US" sz="1800" dirty="0" smtClean="0"/>
          </a:p>
          <a:p>
            <a:r>
              <a:rPr lang="el-GR" sz="1800" dirty="0" err="1" smtClean="0"/>
              <a:t>Νικηφορίδου</a:t>
            </a:r>
            <a:r>
              <a:rPr lang="el-GR" sz="1800" dirty="0" smtClean="0"/>
              <a:t>,</a:t>
            </a:r>
            <a:r>
              <a:rPr lang="el-GR" sz="1800" dirty="0" smtClean="0"/>
              <a:t> Α., &amp; </a:t>
            </a:r>
            <a:r>
              <a:rPr lang="el-GR" sz="1800" dirty="0" err="1" smtClean="0"/>
              <a:t>Πιέρρου</a:t>
            </a:r>
            <a:r>
              <a:rPr lang="el-GR" sz="1800" dirty="0" smtClean="0"/>
              <a:t>, Β. </a:t>
            </a:r>
            <a:r>
              <a:rPr lang="en-US" sz="1800" dirty="0" smtClean="0"/>
              <a:t>(2020). </a:t>
            </a:r>
            <a:r>
              <a:rPr lang="el-GR" sz="1800" i="1" dirty="0" err="1" smtClean="0"/>
              <a:t>Μουσειολογική</a:t>
            </a:r>
            <a:r>
              <a:rPr lang="el-GR" sz="1800" i="1" dirty="0" smtClean="0"/>
              <a:t> </a:t>
            </a:r>
            <a:r>
              <a:rPr lang="el-GR" sz="1800" i="1" dirty="0" smtClean="0"/>
              <a:t>Μελέτη για το Μουσείο Πληροφορικής &amp; Τηλεπικοινωνιών του Τμήματος Πληροφορικής &amp; Τηλεπικοινωνιών του </a:t>
            </a:r>
            <a:r>
              <a:rPr lang="el-GR" sz="1800" i="1" dirty="0" smtClean="0"/>
              <a:t>ΕΚΠΑ</a:t>
            </a:r>
            <a:endParaRPr lang="en-US" sz="1800" i="1" dirty="0" smtClean="0">
              <a:hlinkClick r:id="rId2"/>
            </a:endParaRPr>
          </a:p>
          <a:p>
            <a:endParaRPr lang="en-US" sz="1800" dirty="0" smtClean="0">
              <a:hlinkClick r:id="rId2"/>
            </a:endParaRPr>
          </a:p>
          <a:p>
            <a:r>
              <a:rPr lang="en-US" sz="1800" dirty="0" smtClean="0">
                <a:hlinkClick r:id="rId2"/>
              </a:rPr>
              <a:t>http</a:t>
            </a:r>
            <a:r>
              <a:rPr lang="en-US" sz="1800" dirty="0" smtClean="0">
                <a:hlinkClick r:id="rId2"/>
              </a:rPr>
              <a:t>://www.astynomia.gr/index.php?option=ozo_content&amp;perform=view&amp;id=135&amp;Itemid=128&amp;lang=&amp;</a:t>
            </a:r>
            <a:r>
              <a:rPr lang="en-US" sz="1800" dirty="0" smtClean="0">
                <a:hlinkClick r:id="rId2"/>
              </a:rPr>
              <a:t>fbclid=IwAR02CRC6cfwdt1D1aNszKzIuwT-TMyoapm2XfQ2Q4L2kctUPOqTnkNThbJ0</a:t>
            </a:r>
            <a:endParaRPr lang="en-US" sz="1800" dirty="0" smtClean="0"/>
          </a:p>
          <a:p>
            <a:endParaRPr lang="el-GR" sz="1800" dirty="0" smtClean="0"/>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16373E0E-04F8-73C2-A60F-23A0625B8F0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31214" y="481602"/>
            <a:ext cx="4328933" cy="3092783"/>
          </a:xfrm>
          <a:prstGeom prst="rect">
            <a:avLst/>
          </a:prstGeom>
        </p:spPr>
      </p:pic>
      <p:sp>
        <p:nvSpPr>
          <p:cNvPr id="6" name="TextBox 5">
            <a:extLst>
              <a:ext uri="{FF2B5EF4-FFF2-40B4-BE49-F238E27FC236}">
                <a16:creationId xmlns:a16="http://schemas.microsoft.com/office/drawing/2014/main" xmlns="" id="{27736F6A-0D30-98C1-A7FF-6B86FEC201C2}"/>
              </a:ext>
            </a:extLst>
          </p:cNvPr>
          <p:cNvSpPr txBox="1"/>
          <p:nvPr/>
        </p:nvSpPr>
        <p:spPr>
          <a:xfrm>
            <a:off x="1009319" y="3859147"/>
            <a:ext cx="10173361" cy="923330"/>
          </a:xfrm>
          <a:prstGeom prst="rect">
            <a:avLst/>
          </a:prstGeom>
          <a:noFill/>
        </p:spPr>
        <p:txBody>
          <a:bodyPr wrap="square" rtlCol="0">
            <a:spAutoFit/>
          </a:bodyPr>
          <a:lstStyle/>
          <a:p>
            <a:pPr algn="just"/>
            <a:r>
              <a:rPr lang="el-GR" dirty="0"/>
              <a:t>Έτσι όπως σε βλέπω εσένα πιτσιρίκι, πρέπει να περνάς πολλές ώρες στον υπολογιστή και στο διαδίκτυο, γι’ αυτό ας ξεκαθαρίσουμε μερικά πράγματα που πιστεύω κανείς σας δεν θα ξέρει. Ωστόσο, το σημαντικότερο είναι να τα μάθεις εσύ</a:t>
            </a:r>
            <a:r>
              <a:rPr lang="en-US" dirty="0"/>
              <a:t>.</a:t>
            </a:r>
            <a:r>
              <a:rPr lang="el-GR" dirty="0"/>
              <a:t>  </a:t>
            </a:r>
          </a:p>
        </p:txBody>
      </p:sp>
      <p:sp>
        <p:nvSpPr>
          <p:cNvPr id="7" name="Βέλος: Δεξιό 6">
            <a:extLst>
              <a:ext uri="{FF2B5EF4-FFF2-40B4-BE49-F238E27FC236}">
                <a16:creationId xmlns:a16="http://schemas.microsoft.com/office/drawing/2014/main" xmlns="" id="{C2A74B9E-F0B1-64FE-C49D-CC16B7BDFA03}"/>
              </a:ext>
            </a:extLst>
          </p:cNvPr>
          <p:cNvSpPr/>
          <p:nvPr/>
        </p:nvSpPr>
        <p:spPr>
          <a:xfrm>
            <a:off x="10420886" y="6041805"/>
            <a:ext cx="925725" cy="429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xmlns="" id="{6E09AED8-122B-5B54-11B3-4C39EFAD6AF3}"/>
              </a:ext>
            </a:extLst>
          </p:cNvPr>
          <p:cNvSpPr txBox="1"/>
          <p:nvPr/>
        </p:nvSpPr>
        <p:spPr>
          <a:xfrm>
            <a:off x="9793357" y="5459075"/>
            <a:ext cx="2036939" cy="523220"/>
          </a:xfrm>
          <a:prstGeom prst="rect">
            <a:avLst/>
          </a:prstGeom>
          <a:noFill/>
        </p:spPr>
        <p:txBody>
          <a:bodyPr wrap="square" rtlCol="0">
            <a:spAutoFit/>
          </a:bodyPr>
          <a:lstStyle/>
          <a:p>
            <a:r>
              <a:rPr lang="el-GR" sz="1400" dirty="0"/>
              <a:t>Ο χρήστης θα κάνει κλικ στο επόμενο.</a:t>
            </a:r>
          </a:p>
        </p:txBody>
      </p:sp>
      <p:sp>
        <p:nvSpPr>
          <p:cNvPr id="9" name="Βέλος: Αριστερό 8">
            <a:extLst>
              <a:ext uri="{FF2B5EF4-FFF2-40B4-BE49-F238E27FC236}">
                <a16:creationId xmlns:a16="http://schemas.microsoft.com/office/drawing/2014/main" xmlns="" id="{21E5F466-2113-FE5B-93D4-36D37DEF2BD2}"/>
              </a:ext>
            </a:extLst>
          </p:cNvPr>
          <p:cNvSpPr/>
          <p:nvPr/>
        </p:nvSpPr>
        <p:spPr>
          <a:xfrm>
            <a:off x="1192697" y="6035772"/>
            <a:ext cx="1041280" cy="4299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a:extLst>
              <a:ext uri="{FF2B5EF4-FFF2-40B4-BE49-F238E27FC236}">
                <a16:creationId xmlns:a16="http://schemas.microsoft.com/office/drawing/2014/main" xmlns="" id="{C8EB52FD-6A7A-4CBD-540D-C081C8427C3E}"/>
              </a:ext>
            </a:extLst>
          </p:cNvPr>
          <p:cNvSpPr txBox="1"/>
          <p:nvPr/>
        </p:nvSpPr>
        <p:spPr>
          <a:xfrm>
            <a:off x="586992" y="5273897"/>
            <a:ext cx="2368244"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Tree>
    <p:extLst>
      <p:ext uri="{BB962C8B-B14F-4D97-AF65-F5344CB8AC3E}">
        <p14:creationId xmlns:p14="http://schemas.microsoft.com/office/powerpoint/2010/main" xmlns="" val="97231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048A511-F8DF-D1FD-ACC7-00B14C8831C3}"/>
              </a:ext>
            </a:extLst>
          </p:cNvPr>
          <p:cNvSpPr txBox="1"/>
          <p:nvPr/>
        </p:nvSpPr>
        <p:spPr>
          <a:xfrm>
            <a:off x="2160104" y="4229955"/>
            <a:ext cx="8494295" cy="646331"/>
          </a:xfrm>
          <a:prstGeom prst="rect">
            <a:avLst/>
          </a:prstGeom>
          <a:noFill/>
        </p:spPr>
        <p:txBody>
          <a:bodyPr wrap="square" rtlCol="0">
            <a:spAutoFit/>
          </a:bodyPr>
          <a:lstStyle/>
          <a:p>
            <a:pPr algn="just"/>
            <a:r>
              <a:rPr lang="el-GR" dirty="0"/>
              <a:t>Και τι είναι τελοσπάντων αυτό το διαδίκτυο</a:t>
            </a:r>
            <a:r>
              <a:rPr lang="en-US" dirty="0"/>
              <a:t>;</a:t>
            </a:r>
            <a:r>
              <a:rPr lang="el-GR" dirty="0"/>
              <a:t> Μήπως σου λέει κάτι το «</a:t>
            </a:r>
            <a:r>
              <a:rPr lang="en-US" dirty="0"/>
              <a:t>www.</a:t>
            </a:r>
            <a:r>
              <a:rPr lang="el-GR" dirty="0"/>
              <a:t>»</a:t>
            </a:r>
            <a:r>
              <a:rPr lang="en-US" dirty="0"/>
              <a:t>;</a:t>
            </a:r>
            <a:endParaRPr lang="el-GR" dirty="0"/>
          </a:p>
          <a:p>
            <a:endParaRPr lang="el-GR" dirty="0"/>
          </a:p>
        </p:txBody>
      </p:sp>
      <p:pic>
        <p:nvPicPr>
          <p:cNvPr id="8" name="Εικόνα 7">
            <a:extLst>
              <a:ext uri="{FF2B5EF4-FFF2-40B4-BE49-F238E27FC236}">
                <a16:creationId xmlns:a16="http://schemas.microsoft.com/office/drawing/2014/main" xmlns="" id="{6DCAED7F-5A94-9B00-9F5A-FB8080A570B1}"/>
              </a:ext>
            </a:extLst>
          </p:cNvPr>
          <p:cNvPicPr>
            <a:picLocks noChangeAspect="1"/>
          </p:cNvPicPr>
          <p:nvPr/>
        </p:nvPicPr>
        <p:blipFill>
          <a:blip r:embed="rId2"/>
          <a:stretch>
            <a:fillRect/>
          </a:stretch>
        </p:blipFill>
        <p:spPr>
          <a:xfrm>
            <a:off x="8021891" y="349284"/>
            <a:ext cx="3776813" cy="2196718"/>
          </a:xfrm>
          <a:prstGeom prst="rect">
            <a:avLst/>
          </a:prstGeom>
        </p:spPr>
      </p:pic>
      <p:pic>
        <p:nvPicPr>
          <p:cNvPr id="9" name="Εικόνα 8">
            <a:extLst>
              <a:ext uri="{FF2B5EF4-FFF2-40B4-BE49-F238E27FC236}">
                <a16:creationId xmlns:a16="http://schemas.microsoft.com/office/drawing/2014/main" xmlns="" id="{C7A1B45A-EDEF-918B-EF4D-E367D210C2DA}"/>
              </a:ext>
            </a:extLst>
          </p:cNvPr>
          <p:cNvPicPr>
            <a:picLocks noChangeAspect="1"/>
          </p:cNvPicPr>
          <p:nvPr/>
        </p:nvPicPr>
        <p:blipFill>
          <a:blip r:embed="rId3"/>
          <a:stretch>
            <a:fillRect/>
          </a:stretch>
        </p:blipFill>
        <p:spPr>
          <a:xfrm>
            <a:off x="393296" y="493884"/>
            <a:ext cx="3304258" cy="2052118"/>
          </a:xfrm>
          <a:prstGeom prst="rect">
            <a:avLst/>
          </a:prstGeom>
        </p:spPr>
      </p:pic>
      <p:pic>
        <p:nvPicPr>
          <p:cNvPr id="10" name="Εικόνα 9">
            <a:extLst>
              <a:ext uri="{FF2B5EF4-FFF2-40B4-BE49-F238E27FC236}">
                <a16:creationId xmlns:a16="http://schemas.microsoft.com/office/drawing/2014/main" xmlns="" id="{2091F842-7181-3594-9961-CED177D3905E}"/>
              </a:ext>
            </a:extLst>
          </p:cNvPr>
          <p:cNvPicPr>
            <a:picLocks noChangeAspect="1"/>
          </p:cNvPicPr>
          <p:nvPr/>
        </p:nvPicPr>
        <p:blipFill>
          <a:blip r:embed="rId4"/>
          <a:stretch>
            <a:fillRect/>
          </a:stretch>
        </p:blipFill>
        <p:spPr>
          <a:xfrm>
            <a:off x="4073172" y="1783318"/>
            <a:ext cx="3573100" cy="2052118"/>
          </a:xfrm>
          <a:prstGeom prst="rect">
            <a:avLst/>
          </a:prstGeom>
        </p:spPr>
      </p:pic>
      <p:sp>
        <p:nvSpPr>
          <p:cNvPr id="2" name="Βέλος: Δεξιό 1">
            <a:extLst>
              <a:ext uri="{FF2B5EF4-FFF2-40B4-BE49-F238E27FC236}">
                <a16:creationId xmlns:a16="http://schemas.microsoft.com/office/drawing/2014/main" xmlns="" id="{7F2F0794-BDB7-A034-BDB8-ED0C08CF9E01}"/>
              </a:ext>
            </a:extLst>
          </p:cNvPr>
          <p:cNvSpPr/>
          <p:nvPr/>
        </p:nvSpPr>
        <p:spPr>
          <a:xfrm>
            <a:off x="10091486" y="5936732"/>
            <a:ext cx="1125824" cy="463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xmlns="" id="{80C97FFF-65E7-2485-6E67-5F9036F26206}"/>
              </a:ext>
            </a:extLst>
          </p:cNvPr>
          <p:cNvSpPr txBox="1"/>
          <p:nvPr/>
        </p:nvSpPr>
        <p:spPr>
          <a:xfrm>
            <a:off x="9593093" y="5270805"/>
            <a:ext cx="2122611" cy="523220"/>
          </a:xfrm>
          <a:prstGeom prst="rect">
            <a:avLst/>
          </a:prstGeom>
          <a:noFill/>
        </p:spPr>
        <p:txBody>
          <a:bodyPr wrap="square" rtlCol="0">
            <a:spAutoFit/>
          </a:bodyPr>
          <a:lstStyle/>
          <a:p>
            <a:pPr algn="just"/>
            <a:r>
              <a:rPr lang="el-GR" sz="1400" dirty="0"/>
              <a:t>Ο χρήστης θα κάνει κλικ στο επόμενο.</a:t>
            </a:r>
          </a:p>
        </p:txBody>
      </p:sp>
      <p:sp>
        <p:nvSpPr>
          <p:cNvPr id="4" name="TextBox 3">
            <a:extLst>
              <a:ext uri="{FF2B5EF4-FFF2-40B4-BE49-F238E27FC236}">
                <a16:creationId xmlns:a16="http://schemas.microsoft.com/office/drawing/2014/main" xmlns="" id="{476F7812-135C-FA68-05C3-26C0AA823AC5}"/>
              </a:ext>
            </a:extLst>
          </p:cNvPr>
          <p:cNvSpPr txBox="1"/>
          <p:nvPr/>
        </p:nvSpPr>
        <p:spPr>
          <a:xfrm>
            <a:off x="453886" y="5270805"/>
            <a:ext cx="2319130" cy="523220"/>
          </a:xfrm>
          <a:prstGeom prst="rect">
            <a:avLst/>
          </a:prstGeom>
          <a:noFill/>
        </p:spPr>
        <p:txBody>
          <a:bodyPr wrap="square" rtlCol="0">
            <a:spAutoFit/>
          </a:bodyPr>
          <a:lstStyle/>
          <a:p>
            <a:pPr algn="just"/>
            <a:r>
              <a:rPr lang="el-GR" sz="1400" dirty="0"/>
              <a:t>Ο χρήστης θα έχει τη δυνατότητα να γυρίσει πίσω.</a:t>
            </a:r>
          </a:p>
        </p:txBody>
      </p:sp>
      <p:sp>
        <p:nvSpPr>
          <p:cNvPr id="5" name="Βέλος: Αριστερό 4">
            <a:extLst>
              <a:ext uri="{FF2B5EF4-FFF2-40B4-BE49-F238E27FC236}">
                <a16:creationId xmlns:a16="http://schemas.microsoft.com/office/drawing/2014/main" xmlns="" id="{3BA3D17D-F367-18CA-63D8-806C584D7A90}"/>
              </a:ext>
            </a:extLst>
          </p:cNvPr>
          <p:cNvSpPr/>
          <p:nvPr/>
        </p:nvSpPr>
        <p:spPr>
          <a:xfrm>
            <a:off x="1034280" y="5936732"/>
            <a:ext cx="1125824" cy="4638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015111132"/>
      </p:ext>
    </p:extLst>
  </p:cSld>
  <p:clrMapOvr>
    <a:masterClrMapping/>
  </p:clrMapOvr>
</p:sld>
</file>

<file path=ppt/theme/theme1.xml><?xml version="1.0" encoding="utf-8"?>
<a:theme xmlns:a="http://schemas.openxmlformats.org/drawingml/2006/main" name="Θέμα του Office">
  <a:themeElements>
    <a:clrScheme name="Βιολετί ΙΙ">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3151</Words>
  <Application>Microsoft Office PowerPoint</Application>
  <PresentationFormat>Προσαρμογή</PresentationFormat>
  <Paragraphs>318</Paragraphs>
  <Slides>70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70</vt:i4>
      </vt:variant>
    </vt:vector>
  </HeadingPairs>
  <TitlesOfParts>
    <vt:vector size="71" baseType="lpstr">
      <vt:lpstr>Θέμα του Office</vt:lpstr>
      <vt:lpstr>Διαφάνεια 1</vt:lpstr>
      <vt:lpstr>Κεντρική ιδέα </vt:lpstr>
      <vt:lpstr>Περσόνα 1</vt:lpstr>
      <vt:lpstr>Περσόνα 2</vt:lpstr>
      <vt:lpstr>Περσόνα 3</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Βιβλιογραφία</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παρασκευη λαμπιρη</dc:creator>
  <cp:lastModifiedBy>Μαρία Μπουλντά</cp:lastModifiedBy>
  <cp:revision>210</cp:revision>
  <dcterms:created xsi:type="dcterms:W3CDTF">2022-05-31T16:31:57Z</dcterms:created>
  <dcterms:modified xsi:type="dcterms:W3CDTF">2022-07-05T12:57:01Z</dcterms:modified>
</cp:coreProperties>
</file>